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25" r:id="rId2"/>
  </p:sldMasterIdLst>
  <p:notesMasterIdLst>
    <p:notesMasterId r:id="rId15"/>
  </p:notesMasterIdLst>
  <p:handoutMasterIdLst>
    <p:handoutMasterId r:id="rId16"/>
  </p:handoutMasterIdLst>
  <p:sldIdLst>
    <p:sldId id="443" r:id="rId3"/>
    <p:sldId id="348" r:id="rId4"/>
    <p:sldId id="500" r:id="rId5"/>
    <p:sldId id="501" r:id="rId6"/>
    <p:sldId id="498" r:id="rId7"/>
    <p:sldId id="493" r:id="rId8"/>
    <p:sldId id="491" r:id="rId9"/>
    <p:sldId id="494" r:id="rId10"/>
    <p:sldId id="502" r:id="rId11"/>
    <p:sldId id="503" r:id="rId12"/>
    <p:sldId id="504" r:id="rId13"/>
    <p:sldId id="479" r:id="rId14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8080"/>
    <a:srgbClr val="54B1B8"/>
    <a:srgbClr val="F3F9FA"/>
    <a:srgbClr val="92CDD2"/>
    <a:srgbClr val="69B7BF"/>
    <a:srgbClr val="47A4AB"/>
    <a:srgbClr val="A7D4D9"/>
    <a:srgbClr val="FFFFFF"/>
    <a:srgbClr val="E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38" autoAdjust="0"/>
    <p:restoredTop sz="97478" autoAdjust="0"/>
  </p:normalViewPr>
  <p:slideViewPr>
    <p:cSldViewPr snapToGrid="0">
      <p:cViewPr>
        <p:scale>
          <a:sx n="90" d="100"/>
          <a:sy n="90" d="100"/>
        </p:scale>
        <p:origin x="-322" y="8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51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2623" cy="3401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3" cy="3401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C03A2E45-123C-4DFF-B2ED-E95116189C2C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456435"/>
            <a:ext cx="4302623" cy="3401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7" y="6456435"/>
            <a:ext cx="4302623" cy="3401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D2F48323-C7BC-43BE-A3C2-5CF3211CD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734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4301543" cy="34106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4" y="1"/>
            <a:ext cx="4301543" cy="34106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5B179AD8-3FD2-4EF3-891B-D6DBDDF5A535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71383"/>
            <a:ext cx="7941310" cy="2676585"/>
          </a:xfrm>
          <a:prstGeom prst="rect">
            <a:avLst/>
          </a:prstGeom>
        </p:spPr>
        <p:txBody>
          <a:bodyPr vert="horz" lIns="91418" tIns="45709" rIns="91418" bIns="4570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6456614"/>
            <a:ext cx="4301543" cy="341063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4" y="6456614"/>
            <a:ext cx="4301543" cy="341063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BCD4731F-5EB1-4524-B4E5-6AB9565907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148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3763" y="849313"/>
            <a:ext cx="3059112" cy="2295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893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0FF2C-AFEC-4CB3-9C46-E0B715276F6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704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77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DDE4B-8B30-4645-A0E5-0119F153AA4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8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F9396-7A55-445A-88FD-9A7E0A3091A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82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7086-880D-476A-9924-DFC22C382D0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04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2116-5C6D-47CA-BC92-A4DBEAE4BDA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112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CE99-1BB7-4898-B056-F1E35115EAF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63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2A19-7491-4FC0-B6E9-320453ECFD0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53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728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11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859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9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63ACF-489A-4BAD-B362-0ACED2251F5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684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75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707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0374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0934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0124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1805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8713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53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D279-F3DD-437D-A337-386CBFE1FD6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21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9410-9F92-4D34-B0DA-23BF1BA7D9A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3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6D7D-B978-4365-85C9-85207FD9B9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58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B101-1A0E-412E-B29D-B25D855F50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11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33A0-2D83-4904-8E04-062BF1EF93B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3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6C0A4-F887-4CBC-B17E-ACCC9DC494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0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9DC6-C943-4AAD-AF72-9C825937CE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1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2C39A3-C713-4A8D-B05F-6EA333364FA8}" type="slidenum">
              <a:rPr lang="ru-RU">
                <a:solidFill>
                  <a:srgbClr val="FFFFFF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079"/>
          <p:cNvSpPr>
            <a:spLocks noChangeArrowheads="1"/>
          </p:cNvSpPr>
          <p:nvPr/>
        </p:nvSpPr>
        <p:spPr bwMode="auto">
          <a:xfrm>
            <a:off x="310896" y="3098455"/>
            <a:ext cx="8601456" cy="2684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«Особенности участия представителя антимонопольного органа в работе коллегиального органа при органе исполнительной власти субъекта РФ в области тарифного регулирования. Практика Пермского УФАС России»</a:t>
            </a:r>
            <a:endParaRPr lang="ru-RU" sz="2000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altLang="ru-RU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r>
              <a:rPr lang="ru-RU" altLang="ru-RU" b="1" dirty="0" smtClean="0">
                <a:solidFill>
                  <a:srgbClr val="008080"/>
                </a:solidFill>
                <a:latin typeface="Arial" pitchFamily="34" charset="0"/>
                <a:cs typeface="Arial" pitchFamily="34" charset="0"/>
              </a:rPr>
              <a:t>И.о. руководителя</a:t>
            </a:r>
          </a:p>
          <a:p>
            <a:pPr algn="r"/>
            <a:r>
              <a:rPr lang="ru-RU" b="1" dirty="0" smtClean="0">
                <a:solidFill>
                  <a:srgbClr val="008080"/>
                </a:solidFill>
                <a:latin typeface="Arial" pitchFamily="34" charset="0"/>
                <a:cs typeface="Arial" pitchFamily="34" charset="0"/>
              </a:rPr>
              <a:t>Управления Федеральной антимонопольной службы по Пермскому краю </a:t>
            </a:r>
          </a:p>
          <a:p>
            <a:pPr algn="r"/>
            <a:endParaRPr lang="ru-RU" altLang="ru-RU" b="1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altLang="ru-RU" b="1" dirty="0" smtClean="0">
                <a:solidFill>
                  <a:srgbClr val="008080"/>
                </a:solidFill>
                <a:latin typeface="Arial" pitchFamily="34" charset="0"/>
                <a:cs typeface="Arial" pitchFamily="34" charset="0"/>
              </a:rPr>
              <a:t>ПЛАКСИН АЛЕКСАНДР ВЛАДИМИРОВИЧ</a:t>
            </a: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2400" b="1" dirty="0">
                <a:solidFill>
                  <a:srgbClr val="008080"/>
                </a:solidFill>
                <a:latin typeface="Arial" pitchFamily="34" charset="0"/>
              </a:rPr>
              <a:t>ФЕДЕРАЛЬНАЯ АНТИМОНОПОЛЬНАЯ СЛУЖБА</a:t>
            </a:r>
            <a:endParaRPr lang="en-US" altLang="ru-RU" sz="2400" b="1" dirty="0">
              <a:solidFill>
                <a:srgbClr val="008080"/>
              </a:solidFill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32555" y="6169661"/>
            <a:ext cx="2377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altLang="ru-RU" dirty="0">
                <a:solidFill>
                  <a:srgbClr val="333399"/>
                </a:solidFill>
                <a:latin typeface="Arial" pitchFamily="34" charset="0"/>
              </a:rPr>
              <a:t>г</a:t>
            </a:r>
            <a:r>
              <a:rPr lang="ru-RU" altLang="ru-RU" dirty="0" smtClean="0">
                <a:solidFill>
                  <a:srgbClr val="333399"/>
                </a:solidFill>
                <a:latin typeface="Arial" pitchFamily="34" charset="0"/>
              </a:rPr>
              <a:t>. </a:t>
            </a:r>
            <a:r>
              <a:rPr lang="ru-RU" altLang="ru-RU" dirty="0" smtClean="0">
                <a:solidFill>
                  <a:srgbClr val="333399"/>
                </a:solidFill>
                <a:latin typeface="Arial" pitchFamily="34" charset="0"/>
              </a:rPr>
              <a:t>Пермь, </a:t>
            </a:r>
            <a:r>
              <a:rPr lang="ru-RU" altLang="ru-RU" dirty="0" smtClean="0">
                <a:solidFill>
                  <a:srgbClr val="333399"/>
                </a:solidFill>
                <a:latin typeface="Arial" pitchFamily="34" charset="0"/>
              </a:rPr>
              <a:t>май 2017 г.</a:t>
            </a:r>
            <a:endParaRPr lang="ru-RU" altLang="ru-RU" dirty="0">
              <a:solidFill>
                <a:srgbClr val="33339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96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7493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1067" y="978837"/>
            <a:ext cx="87058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Предложения Пермского УФАС России</a:t>
            </a:r>
          </a:p>
          <a:p>
            <a:pPr>
              <a:buFontTx/>
              <a:buChar char="-"/>
            </a:pPr>
            <a:endParaRPr lang="ru-RU" sz="2400" dirty="0" smtClean="0">
              <a:solidFill>
                <a:srgbClr val="333399"/>
              </a:solidFill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333399"/>
                </a:solidFill>
              </a:rPr>
              <a:t>закрепление за органами регулирования полномочий по оценке правоустанавливающих документов на имущество, которое предполагается использовать в регулируемой деятельности,</a:t>
            </a:r>
          </a:p>
          <a:p>
            <a:pPr algn="just"/>
            <a:endParaRPr lang="ru-RU" sz="2400" dirty="0" smtClean="0">
              <a:solidFill>
                <a:srgbClr val="333399"/>
              </a:solidFill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333399"/>
                </a:solidFill>
              </a:rPr>
              <a:t>установление для органа регулирования права отказать организации в установлении тарифа в случае несоответствия правоустанавливающих документов требованиям законодательства,</a:t>
            </a:r>
          </a:p>
          <a:p>
            <a:pPr algn="just">
              <a:buFontTx/>
              <a:buChar char="-"/>
            </a:pPr>
            <a:endParaRPr lang="ru-RU" sz="2400" dirty="0" smtClean="0">
              <a:solidFill>
                <a:srgbClr val="333399"/>
              </a:solidFill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333399"/>
                </a:solidFill>
              </a:rPr>
              <a:t>повышение статуса представителя антимонопольного органа,</a:t>
            </a:r>
          </a:p>
        </p:txBody>
      </p:sp>
    </p:spTree>
    <p:extLst>
      <p:ext uri="{BB962C8B-B14F-4D97-AF65-F5344CB8AC3E}">
        <p14:creationId xmlns:p14="http://schemas.microsoft.com/office/powerpoint/2010/main" val="7145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7493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1067" y="946938"/>
            <a:ext cx="87058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Предложения Пермского УФАС России</a:t>
            </a:r>
          </a:p>
          <a:p>
            <a:pPr>
              <a:buFontTx/>
              <a:buChar char="-"/>
            </a:pPr>
            <a:endParaRPr lang="ru-RU" sz="2400" dirty="0" smtClean="0">
              <a:solidFill>
                <a:srgbClr val="333399"/>
              </a:solidFill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333399"/>
                </a:solidFill>
              </a:rPr>
              <a:t>установление этапа разрешения разногласий в случае расхождения позиций антимонопольного органа и органа регулирования,</a:t>
            </a:r>
          </a:p>
          <a:p>
            <a:pPr algn="just"/>
            <a:endParaRPr lang="ru-RU" sz="2400" dirty="0" smtClean="0">
              <a:solidFill>
                <a:srgbClr val="333399"/>
              </a:solidFill>
            </a:endParaRPr>
          </a:p>
          <a:p>
            <a:pPr algn="just"/>
            <a:r>
              <a:rPr lang="ru-RU" sz="2400" dirty="0" smtClean="0">
                <a:solidFill>
                  <a:srgbClr val="333399"/>
                </a:solidFill>
              </a:rPr>
              <a:t>-введение ответственности для должностных лиц органа регулирования за </a:t>
            </a:r>
            <a:r>
              <a:rPr lang="ru-RU" sz="2400" dirty="0" err="1" smtClean="0">
                <a:solidFill>
                  <a:srgbClr val="333399"/>
                </a:solidFill>
              </a:rPr>
              <a:t>неуведомление</a:t>
            </a:r>
            <a:r>
              <a:rPr lang="ru-RU" sz="2400" dirty="0" smtClean="0">
                <a:solidFill>
                  <a:srgbClr val="333399"/>
                </a:solidFill>
              </a:rPr>
              <a:t> антимонопольного органа о заседаниях, за </a:t>
            </a:r>
            <a:r>
              <a:rPr lang="ru-RU" sz="2400" dirty="0" err="1" smtClean="0">
                <a:solidFill>
                  <a:srgbClr val="333399"/>
                </a:solidFill>
              </a:rPr>
              <a:t>непредоставление</a:t>
            </a:r>
            <a:r>
              <a:rPr lang="ru-RU" sz="2400" dirty="0" smtClean="0">
                <a:solidFill>
                  <a:srgbClr val="333399"/>
                </a:solidFill>
              </a:rPr>
              <a:t> информации,</a:t>
            </a:r>
          </a:p>
          <a:p>
            <a:pPr algn="just"/>
            <a:endParaRPr lang="ru-RU" sz="2400" dirty="0" smtClean="0">
              <a:solidFill>
                <a:srgbClr val="333399"/>
              </a:solidFill>
            </a:endParaRPr>
          </a:p>
          <a:p>
            <a:pPr algn="just"/>
            <a:r>
              <a:rPr lang="ru-RU" sz="2400" dirty="0" smtClean="0">
                <a:solidFill>
                  <a:srgbClr val="333399"/>
                </a:solidFill>
              </a:rPr>
              <a:t>-расширение возможностей участия представителя антимонопольного органа также в работе по утверждению тарифов в прочих сферах.</a:t>
            </a:r>
          </a:p>
        </p:txBody>
      </p:sp>
    </p:spTree>
    <p:extLst>
      <p:ext uri="{BB962C8B-B14F-4D97-AF65-F5344CB8AC3E}">
        <p14:creationId xmlns:p14="http://schemas.microsoft.com/office/powerpoint/2010/main" val="7145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1033632" y="1053545"/>
            <a:ext cx="734536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333399"/>
                </a:solidFill>
              </a:rPr>
              <a:t>СПАСИБО ЗА ВНИМАНИЕ!</a:t>
            </a:r>
          </a:p>
          <a:p>
            <a:endParaRPr lang="en-US" dirty="0">
              <a:solidFill>
                <a:srgbClr val="333399"/>
              </a:solidFill>
            </a:endParaRPr>
          </a:p>
          <a:p>
            <a:r>
              <a:rPr lang="en-US" dirty="0">
                <a:solidFill>
                  <a:srgbClr val="333399"/>
                </a:solidFill>
              </a:rPr>
              <a:t/>
            </a:r>
            <a:br>
              <a:rPr lang="en-US" dirty="0">
                <a:solidFill>
                  <a:srgbClr val="333399"/>
                </a:solidFill>
              </a:rPr>
            </a:br>
            <a:endParaRPr lang="ru-RU" dirty="0">
              <a:solidFill>
                <a:srgbClr val="333399"/>
              </a:solidFill>
            </a:endParaRPr>
          </a:p>
        </p:txBody>
      </p:sp>
      <p:grpSp>
        <p:nvGrpSpPr>
          <p:cNvPr id="21507" name="Group 11"/>
          <p:cNvGrpSpPr>
            <a:grpSpLocks/>
          </p:cNvGrpSpPr>
          <p:nvPr/>
        </p:nvGrpSpPr>
        <p:grpSpPr bwMode="auto">
          <a:xfrm>
            <a:off x="1872851" y="1913092"/>
            <a:ext cx="5420807" cy="1091863"/>
            <a:chOff x="1828801" y="2743200"/>
            <a:chExt cx="4038599" cy="1091863"/>
          </a:xfrm>
        </p:grpSpPr>
        <p:pic>
          <p:nvPicPr>
            <p:cNvPr id="21515" name="Picture 5" descr="FAS-logo-color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1" y="2743200"/>
              <a:ext cx="533399" cy="782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8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000" dirty="0" smtClean="0">
                  <a:solidFill>
                    <a:srgbClr val="333399"/>
                  </a:solidFill>
                </a:rPr>
                <a:t>www.perm.fas.gov.ru</a:t>
              </a:r>
              <a:endParaRPr lang="en-US" sz="3000" dirty="0">
                <a:solidFill>
                  <a:srgbClr val="333399"/>
                </a:solidFill>
              </a:endParaRPr>
            </a:p>
          </p:txBody>
        </p:sp>
      </p:grpSp>
      <p:pic>
        <p:nvPicPr>
          <p:cNvPr id="10242" name="Picture 2" descr="Картинки по запросу 25 лет фас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9243" y="2704724"/>
            <a:ext cx="4083641" cy="3709307"/>
          </a:xfrm>
          <a:prstGeom prst="rect">
            <a:avLst/>
          </a:prstGeom>
          <a:noFill/>
        </p:spPr>
      </p:pic>
      <p:sp>
        <p:nvSpPr>
          <p:cNvPr id="9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398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9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398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638" y="1082523"/>
            <a:ext cx="87699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333399"/>
                </a:solidFill>
              </a:rPr>
              <a:t>В соответствии с Постановлением Правительства РФ от 04.09.2015 N 941 в Постановление Правительства РФ от 21.02.2011 N 97, которым утверждено Типовое положение об органе исполнительной власти субъекта Российской Федерации в области государственного регулирования тарифов, были внесены изменения:</a:t>
            </a:r>
          </a:p>
          <a:p>
            <a:pPr algn="just"/>
            <a:endParaRPr lang="ru-RU" sz="2400" dirty="0" smtClean="0">
              <a:solidFill>
                <a:srgbClr val="333399"/>
              </a:solidFill>
            </a:endParaRPr>
          </a:p>
          <a:p>
            <a:pPr algn="just"/>
            <a:r>
              <a:rPr lang="ru-RU" sz="2400" i="1" dirty="0" smtClean="0">
                <a:solidFill>
                  <a:srgbClr val="333399"/>
                </a:solidFill>
              </a:rPr>
              <a:t>«В состав коллегиального органа </a:t>
            </a:r>
            <a:r>
              <a:rPr lang="ru-RU" sz="2400" i="1" dirty="0" err="1" smtClean="0">
                <a:solidFill>
                  <a:srgbClr val="333399"/>
                </a:solidFill>
              </a:rPr>
              <a:t>органа</a:t>
            </a:r>
            <a:r>
              <a:rPr lang="ru-RU" sz="2400" i="1" dirty="0" smtClean="0">
                <a:solidFill>
                  <a:srgbClr val="333399"/>
                </a:solidFill>
              </a:rPr>
              <a:t> исполнительной власти субъекта РФ в области государственного регулирования тарифов включается также представитель антимонопольного органа».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000" dirty="0">
              <a:solidFill>
                <a:srgbClr val="33339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5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398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638" y="1082523"/>
            <a:ext cx="8769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Первоочередная проблема – установление региональным органом тарифного регулирования тарифа в отсутствие его экономического и правового обоснования.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732567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Нередко расчёт тарифа производится в отсутствие документов, подтверждающих обоснованность тех или иных расходов регулируемой организации, включаемых в НВВ.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sng" strike="noStrike" cap="none" normalizeH="0" baseline="0" dirty="0" smtClean="0">
              <a:ln>
                <a:noFill/>
              </a:ln>
              <a:solidFill>
                <a:srgbClr val="333399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Наглядный пример из практики</a:t>
            </a:r>
            <a:r>
              <a:rPr kumimoji="0" lang="ru-RU" b="0" i="0" u="sng" strike="noStrike" cap="none" normalizeH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Пермского УФАС: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Орган регулирования посчитал в тарифе на тепловую энергию расходы на маркетинг и рекламу на 300 т.р. В отсутствие раздельного учета расходов и доходов общехозяйственные расходы были учтены на 5 млн. руб.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После внесения возражений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представителем УФАС тариф был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снижен на 8%.</a:t>
            </a:r>
          </a:p>
        </p:txBody>
      </p:sp>
    </p:spTree>
    <p:extLst>
      <p:ext uri="{BB962C8B-B14F-4D97-AF65-F5344CB8AC3E}">
        <p14:creationId xmlns:p14="http://schemas.microsoft.com/office/powerpoint/2010/main" val="7145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398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005" y="1050624"/>
            <a:ext cx="8769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Другая сторона проблемы – правовая </a:t>
            </a:r>
          </a:p>
          <a:p>
            <a:pPr algn="just"/>
            <a:endParaRPr lang="ru-RU" sz="2400" dirty="0" smtClean="0">
              <a:solidFill>
                <a:srgbClr val="333399"/>
              </a:solidFill>
            </a:endParaRPr>
          </a:p>
          <a:p>
            <a:pPr algn="just"/>
            <a:r>
              <a:rPr lang="ru-RU" sz="2400" dirty="0" smtClean="0">
                <a:solidFill>
                  <a:srgbClr val="333399"/>
                </a:solidFill>
              </a:rPr>
              <a:t>Регулируемые организации представляют в орган регулирования, противоречащие требованиям закона правоустанавливающие документы на имущество, которое предполагается использовать в регулируемой деятельности</a:t>
            </a:r>
            <a:endParaRPr lang="ru-RU" sz="2400" dirty="0">
              <a:solidFill>
                <a:srgbClr val="333399"/>
              </a:solidFill>
            </a:endParaRPr>
          </a:p>
        </p:txBody>
      </p:sp>
      <p:pic>
        <p:nvPicPr>
          <p:cNvPr id="50178" name="Picture 2" descr="Картинки по запросу муп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0786" y="3763926"/>
            <a:ext cx="4882472" cy="2615610"/>
          </a:xfrm>
          <a:prstGeom prst="rect">
            <a:avLst/>
          </a:prstGeom>
          <a:noFill/>
        </p:spPr>
      </p:pic>
      <p:sp>
        <p:nvSpPr>
          <p:cNvPr id="50180" name="AutoShape 4" descr="Картинки по запросу муп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0182" name="Picture 6" descr="Картинки по запросу муп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059" y="3900007"/>
            <a:ext cx="2491932" cy="24919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45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106" y="830267"/>
            <a:ext cx="87699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Федеральный закон от 07.12.2011 № 416-ФЗ </a:t>
            </a:r>
          </a:p>
          <a:p>
            <a:pPr algn="ctr"/>
            <a:r>
              <a:rPr lang="ru-RU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«О водоснабжении (</a:t>
            </a:r>
            <a:r>
              <a:rPr lang="ru-RU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ч.1 ст. 41.1</a:t>
            </a:r>
            <a:r>
              <a:rPr lang="ru-RU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),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Федеральный закон от 27.07.2010 № 190-ФЗ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«О теплоснабжении» (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ч.1 ст. 28.1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r>
              <a:rPr lang="ru-RU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↓</a:t>
            </a:r>
          </a:p>
          <a:p>
            <a:pPr algn="just"/>
            <a:r>
              <a:rPr lang="ru-RU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Передача прав владения и (или) пользования объектами теплоснабжения, водоснабжения и водоотведения, находящимися в государственной или муниципальной собственности, осуществляется </a:t>
            </a:r>
            <a:r>
              <a:rPr lang="ru-RU" sz="2400" u="sng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только по договорам их аренды,</a:t>
            </a:r>
            <a:r>
              <a:rPr lang="ru-RU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которые заключаются в соответствии с требованиями, в т.ч. антимонопольного законодательства, </a:t>
            </a:r>
            <a:r>
              <a:rPr lang="ru-RU" sz="2400" u="sng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или по концессионным соглашениям</a:t>
            </a:r>
            <a:r>
              <a:rPr lang="ru-RU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400" dirty="0">
              <a:solidFill>
                <a:srgbClr val="333399"/>
              </a:solidFill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398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5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106" y="773771"/>
            <a:ext cx="87699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Федеральный закон от 07.12.2011 № 416-ФЗ </a:t>
            </a:r>
          </a:p>
          <a:p>
            <a:pPr algn="ctr"/>
            <a:r>
              <a:rPr lang="ru-RU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«О водоснабжении (</a:t>
            </a:r>
            <a:r>
              <a:rPr lang="ru-RU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ч.33 ст. 41.1</a:t>
            </a:r>
            <a:r>
              <a:rPr lang="ru-RU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),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Федеральный закон от 27.07.2010 № 190-ФЗ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«О теплоснабжении» (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ч.33 ст. 28.1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r>
              <a:rPr lang="ru-RU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↓</a:t>
            </a:r>
          </a:p>
          <a:p>
            <a:pPr algn="ctr"/>
            <a:r>
              <a:rPr lang="ru-RU" sz="2400" dirty="0" smtClean="0">
                <a:solidFill>
                  <a:srgbClr val="333399"/>
                </a:solidFill>
              </a:rPr>
              <a:t>Если договор аренды объекта ЖКХ, находящегося в государственной или муниципальной собственности, заключен с нарушением  требований, </a:t>
            </a:r>
          </a:p>
          <a:p>
            <a:pPr algn="ctr"/>
            <a:r>
              <a:rPr lang="ru-RU" sz="2400" dirty="0" smtClean="0">
                <a:solidFill>
                  <a:srgbClr val="333399"/>
                </a:solidFill>
              </a:rPr>
              <a:t>то он является ничтожным.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7493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7650" y="4572654"/>
            <a:ext cx="87058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Такой договор аренды, представленный в орган тарифного регулирования, не подтверждает законных прав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хоз.субъекта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отношении переданного ему имущества,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связи с чем правовые основания для установления тарифа отсутствуют.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5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398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67150" y="915054"/>
            <a:ext cx="5143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333399"/>
                </a:solidFill>
              </a:rPr>
              <a:t>Органы местного самоуправления допускают многочисленные нарушения законодательства</a:t>
            </a:r>
          </a:p>
          <a:p>
            <a:pPr algn="ctr"/>
            <a:r>
              <a:rPr lang="ru-RU" sz="2400" dirty="0" smtClean="0">
                <a:solidFill>
                  <a:srgbClr val="333399"/>
                </a:solidFill>
              </a:rPr>
              <a:t>при организации тепло- и водоснабжения.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600450" y="2812202"/>
            <a:ext cx="54483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→ договоры аренды </a:t>
            </a:r>
            <a:r>
              <a:rPr lang="ru-RU" sz="2400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без торгов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на «старые» объекты ЖКХ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→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договоры безвозмездного пользования имуществом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C00000"/>
              </a:solidFill>
              <a:cs typeface="Arial" pitchFamily="34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→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закрепление имущества на праве оперативного управления или хозяйственного ведения за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МУПами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 или</a:t>
            </a:r>
            <a:r>
              <a:rPr lang="ru-RU" sz="2400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МКУ для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получения ими тарифа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pic>
        <p:nvPicPr>
          <p:cNvPr id="13316" name="Picture 4" descr="Картинки по запросу администрация райо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34" y="1683833"/>
            <a:ext cx="4285249" cy="38025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45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398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123155"/>
            <a:ext cx="8984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333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Судебная практика по вопросу законности закрепления муниципального имущества теплоснабжения и водоснабжения на праве оперативного управления или хозяйственного ведения за </a:t>
            </a:r>
            <a:r>
              <a:rPr lang="ru-RU" dirty="0" err="1" smtClean="0">
                <a:solidFill>
                  <a:srgbClr val="3333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МУПами</a:t>
            </a:r>
            <a:r>
              <a:rPr lang="ru-RU" dirty="0" smtClean="0">
                <a:solidFill>
                  <a:srgbClr val="3333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и МКУ, остается неоднозначной.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9610" y="2700889"/>
            <a:ext cx="381708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Закрепление имущества ЖКХ на праве оперативного управления или хозяйственного ведения – это нарушение, в т.ч. антимонопольного законодательства, которое противоречит и отраслевым законам.  </a:t>
            </a:r>
          </a:p>
          <a:p>
            <a:pPr algn="just"/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Такая передача имущества препятствует развитию конкуренции, лишает иных лиц возможности получить права на эти объекты.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(дело № А46-492/2016)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67693" y="2706181"/>
            <a:ext cx="41573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808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Закрепление имущества ЖКХ на праве оперативного управления - допустимое явление, где муниципалитет в силу норм ГК РФ волен свободно распоряжаться имуществом. Это не противоречит закону и не нарушает чьи-либо законные права в сфере предпринимательской и иной экономической деятельности.</a:t>
            </a:r>
            <a:endParaRPr lang="ru-RU" sz="1600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808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(дело № А07-16152/2015)</a:t>
            </a:r>
          </a:p>
        </p:txBody>
      </p:sp>
      <p:cxnSp>
        <p:nvCxnSpPr>
          <p:cNvPr id="11" name="Прямая со стрелкой 10"/>
          <p:cNvCxnSpPr>
            <a:stCxn id="8" idx="2"/>
            <a:endCxn id="9" idx="0"/>
          </p:cNvCxnSpPr>
          <p:nvPr/>
        </p:nvCxnSpPr>
        <p:spPr>
          <a:xfrm rot="5400000">
            <a:off x="3038004" y="1246637"/>
            <a:ext cx="654404" cy="225410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8" idx="2"/>
            <a:endCxn id="10" idx="0"/>
          </p:cNvCxnSpPr>
          <p:nvPr/>
        </p:nvCxnSpPr>
        <p:spPr>
          <a:xfrm rot="16200000" flipH="1">
            <a:off x="5289459" y="1249282"/>
            <a:ext cx="659696" cy="22541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5" name="Picture 7" descr="Картинки по запросу верховный суд рф зд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6172" y="4986671"/>
            <a:ext cx="3253563" cy="1593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145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7493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865" y="1223396"/>
            <a:ext cx="87058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333399"/>
                </a:solidFill>
              </a:rPr>
              <a:t>Проблема также состоит в том, что органы тарифного регулирования принимают во внимание противоречащие требованиям закона правоустанавливающие документы на имущество ЖКХ, не дают им правовую оценку и устанавливают для такой организации тариф. </a:t>
            </a:r>
          </a:p>
          <a:p>
            <a:pPr algn="just"/>
            <a:endParaRPr lang="ru-RU" sz="2000" dirty="0" smtClean="0">
              <a:solidFill>
                <a:srgbClr val="333399"/>
              </a:solidFill>
            </a:endParaRPr>
          </a:p>
          <a:p>
            <a:pPr algn="just"/>
            <a:r>
              <a:rPr lang="ru-RU" sz="2000" dirty="0" smtClean="0">
                <a:solidFill>
                  <a:srgbClr val="333399"/>
                </a:solidFill>
              </a:rPr>
              <a:t>По сути, складывается противоречивая ситуация, при которой организация, незаконным образом владеющая имуществом ЖКХ, получает право на ведение регулируемой предпринимательской деятельности. </a:t>
            </a:r>
          </a:p>
          <a:p>
            <a:pPr algn="just"/>
            <a:endParaRPr lang="ru-RU" sz="2000" dirty="0" smtClean="0">
              <a:solidFill>
                <a:srgbClr val="333399"/>
              </a:solidFill>
            </a:endParaRPr>
          </a:p>
          <a:p>
            <a:pPr algn="just"/>
            <a:r>
              <a:rPr lang="ru-RU" sz="2000" dirty="0" smtClean="0">
                <a:solidFill>
                  <a:srgbClr val="333399"/>
                </a:solidFill>
              </a:rPr>
              <a:t>Таким образом, в данном случае конкуренция на таком рынке устраняется.</a:t>
            </a:r>
          </a:p>
        </p:txBody>
      </p:sp>
      <p:pic>
        <p:nvPicPr>
          <p:cNvPr id="51202" name="Picture 2" descr="Картинки по запросу монополия эконом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9563" y="4699594"/>
            <a:ext cx="3349256" cy="191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45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4823</TotalTime>
  <Words>694</Words>
  <Application>Microsoft Office PowerPoint</Application>
  <PresentationFormat>Экран (4:3)</PresentationFormat>
  <Paragraphs>86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2_Оформление по умолчанию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Литвинов Павел Игоревич</dc:creator>
  <cp:lastModifiedBy>Антон В. Удальёв</cp:lastModifiedBy>
  <cp:revision>505</cp:revision>
  <cp:lastPrinted>2016-09-24T09:30:07Z</cp:lastPrinted>
  <dcterms:created xsi:type="dcterms:W3CDTF">2016-02-19T07:50:24Z</dcterms:created>
  <dcterms:modified xsi:type="dcterms:W3CDTF">2017-06-28T14:17:16Z</dcterms:modified>
</cp:coreProperties>
</file>