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12"/>
  </p:notesMasterIdLst>
  <p:handoutMasterIdLst>
    <p:handoutMasterId r:id="rId13"/>
  </p:handoutMasterIdLst>
  <p:sldIdLst>
    <p:sldId id="256" r:id="rId4"/>
    <p:sldId id="272" r:id="rId5"/>
    <p:sldId id="261" r:id="rId6"/>
    <p:sldId id="262" r:id="rId7"/>
    <p:sldId id="265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 snapToGrid="0" snapToObjects="1">
      <p:cViewPr>
        <p:scale>
          <a:sx n="100" d="100"/>
          <a:sy n="100" d="100"/>
        </p:scale>
        <p:origin x="-504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1209 заявлений поступило</c:v>
                </c:pt>
              </c:strCache>
            </c:strRef>
          </c:tx>
          <c:dLbls>
            <c:dLbl>
              <c:idx val="1"/>
              <c:layout>
                <c:manualLayout>
                  <c:x val="-3.2456073199183449E-2"/>
                  <c:y val="8.3518137465993462E-3"/>
                </c:manualLayout>
              </c:layout>
              <c:showVal val="1"/>
            </c:dLbl>
            <c:dLbl>
              <c:idx val="3"/>
              <c:layout>
                <c:manualLayout>
                  <c:x val="-8.7962962962963034E-2"/>
                  <c:y val="-2.2448261287155921E-2"/>
                </c:manualLayout>
              </c:layout>
              <c:showVal val="1"/>
            </c:dLbl>
            <c:dLbl>
              <c:idx val="4"/>
              <c:layout>
                <c:manualLayout>
                  <c:x val="-9.2592592592592685E-2"/>
                  <c:y val="0"/>
                </c:manualLayout>
              </c:layout>
              <c:showVal val="1"/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перенаправлено</c:v>
                </c:pt>
                <c:pt idx="1">
                  <c:v>устранено до возбуждения</c:v>
                </c:pt>
                <c:pt idx="2">
                  <c:v>возбуждено дел</c:v>
                </c:pt>
                <c:pt idx="3">
                  <c:v>выявлено нарушений</c:v>
                </c:pt>
                <c:pt idx="4">
                  <c:v>нет нарушений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1082</c:v>
                </c:pt>
                <c:pt idx="1">
                  <c:v>44</c:v>
                </c:pt>
                <c:pt idx="3">
                  <c:v>49</c:v>
                </c:pt>
                <c:pt idx="4">
                  <c:v>34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рассмотрено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признаны обоснованными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выдано предписаний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404</c:v>
                </c:pt>
              </c:numCache>
            </c:numRef>
          </c:val>
        </c:ser>
        <c:axId val="78840576"/>
        <c:axId val="78842112"/>
      </c:barChart>
      <c:catAx>
        <c:axId val="78840576"/>
        <c:scaling>
          <c:orientation val="minMax"/>
        </c:scaling>
        <c:axPos val="b"/>
        <c:numFmt formatCode="General" sourceLinked="1"/>
        <c:majorTickMark val="none"/>
        <c:tickLblPos val="nextTo"/>
        <c:crossAx val="78842112"/>
        <c:crosses val="autoZero"/>
        <c:auto val="1"/>
        <c:lblAlgn val="ctr"/>
        <c:lblOffset val="100"/>
      </c:catAx>
      <c:valAx>
        <c:axId val="78842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840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 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всего 1094 нарушения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краевые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всего 1094 нарушения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всего 1094 нарушения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573</c:v>
                </c:pt>
              </c:numCache>
            </c:numRef>
          </c:val>
        </c:ser>
        <c:axId val="78887936"/>
        <c:axId val="78902016"/>
      </c:barChart>
      <c:catAx>
        <c:axId val="78887936"/>
        <c:scaling>
          <c:orientation val="minMax"/>
        </c:scaling>
        <c:axPos val="b"/>
        <c:numFmt formatCode="General" sourceLinked="1"/>
        <c:majorTickMark val="none"/>
        <c:tickLblPos val="nextTo"/>
        <c:crossAx val="78902016"/>
        <c:crosses val="autoZero"/>
        <c:auto val="1"/>
        <c:lblAlgn val="ctr"/>
        <c:lblOffset val="100"/>
      </c:catAx>
      <c:valAx>
        <c:axId val="78902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887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219 обращений</c:v>
                </c:pt>
              </c:strCache>
            </c:strRef>
          </c:tx>
          <c:dLbls>
            <c:dLbl>
              <c:idx val="0"/>
              <c:layout>
                <c:manualLayout>
                  <c:x val="0.11226985296511013"/>
                  <c:y val="-3.017707734372255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5682074408117162E-2"/>
                  <c:y val="-2.980625931445603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7.8166102968808729E-2"/>
                  <c:y val="1.1922503725782433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8.8688462983840824E-2"/>
                  <c:y val="0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0.12845091094165637"/>
                  <c:y val="-3.7081802926646245E-5"/>
                </c:manualLayout>
              </c:layout>
              <c:dLblPos val="bestFit"/>
              <c:showVal val="1"/>
            </c:dLbl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</c:dLbls>
          <c:cat>
            <c:strRef>
              <c:f>Лист1!$A$2:$A$6</c:f>
              <c:strCache>
                <c:ptCount val="5"/>
                <c:pt idx="0">
                  <c:v>необоснованные</c:v>
                </c:pt>
                <c:pt idx="1">
                  <c:v>обоснованные</c:v>
                </c:pt>
                <c:pt idx="2">
                  <c:v>уклонение от подписания контракта</c:v>
                </c:pt>
                <c:pt idx="3">
                  <c:v>расторгнут по решению суда</c:v>
                </c:pt>
                <c:pt idx="4">
                  <c:v>односторонний отказ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103</c:v>
                </c:pt>
                <c:pt idx="2">
                  <c:v>37</c:v>
                </c:pt>
                <c:pt idx="3">
                  <c:v>2</c:v>
                </c:pt>
                <c:pt idx="4">
                  <c:v>77</c:v>
                </c:pt>
              </c:numCache>
            </c:numRef>
          </c:val>
        </c:ser>
        <c:gapWidth val="100"/>
        <c:splitType val="pos"/>
        <c:splitPos val="3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309 жалоб</c:v>
                </c:pt>
              </c:strCache>
            </c:strRef>
          </c:tx>
          <c:dLbls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обоснованы</c:v>
                </c:pt>
                <c:pt idx="1">
                  <c:v>не обоснованы</c:v>
                </c:pt>
                <c:pt idx="2">
                  <c:v>отозвано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152</c:v>
                </c:pt>
                <c:pt idx="1">
                  <c:v>121</c:v>
                </c:pt>
                <c:pt idx="2">
                  <c:v>36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1.8090429668513673E-2"/>
          <c:y val="0.13308482636733884"/>
          <c:w val="0.5835143870905023"/>
          <c:h val="0.77975118223458806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446 заявлений рассмотрено</c:v>
                </c:pt>
              </c:strCache>
            </c:strRef>
          </c:tx>
          <c:dLbls>
            <c:dLbl>
              <c:idx val="3"/>
              <c:layout>
                <c:manualLayout>
                  <c:x val="-4.2288811120832118E-2"/>
                  <c:y val="-3.1880066187019218E-2"/>
                </c:manualLayout>
              </c:layout>
              <c:showVal val="1"/>
            </c:dLbl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отказано в возубждении</c:v>
                </c:pt>
                <c:pt idx="1">
                  <c:v>возубждено дел</c:v>
                </c:pt>
                <c:pt idx="2">
                  <c:v>выявлено нарушений</c:v>
                </c:pt>
                <c:pt idx="3">
                  <c:v>нет нарушений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376</c:v>
                </c:pt>
                <c:pt idx="2">
                  <c:v>68</c:v>
                </c:pt>
                <c:pt idx="3">
                  <c:v>2</c:v>
                </c:pt>
              </c:numCache>
            </c:numRef>
          </c:val>
        </c:ser>
        <c:gapWidth val="150"/>
        <c:secondPieSize val="75"/>
        <c:serLines/>
      </c:of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D2CCBD5-942B-4E54-93AA-F0300EB1437E}" type="datetime1">
              <a:rPr lang="en-US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077335A-4CCB-47AF-A8CB-4617624AB1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A405581-ABD3-4E42-B66E-CFD5F94578B9}" type="datetime1">
              <a:rPr lang="en-US"/>
              <a:pPr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3C642F9-1665-4FCC-962C-153537D481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40732-F545-4D65-BF66-3139C4B23DEC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B2864-5C6C-4110-9EE8-0F81F5495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22B9-FC5C-485D-9346-AD5AA3132A32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A7B1-93CA-43EB-9FAA-67AC9482C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4C4D1-1AE1-432C-8950-3D78179FBF3D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C871-F22D-4600-8851-7B39872A3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88F2A-45CA-4279-8F54-B16ECB462E6E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04FEC-E408-4BF1-8356-9B7EE7D2D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43949-A394-4403-B84B-BF3F0DF1C575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A39D-4F8B-4FC2-9766-4D5DDA65D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A7399-9428-4928-93E0-B54FE378A981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B93E8-B94F-4887-82E4-BAFE58656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1F1D6-FE32-4760-A826-EE8F2289AAA0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21D2F-8A89-46B4-8EA5-F2C3D1484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188C8-3FE2-4738-A0E7-23CB7FCB7819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F182-8493-4D90-9C64-7B3F6CBA3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0D389-147C-4B53-BB76-ED5BA4AFC3C7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286CC-7175-4109-AB24-C51122373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A98EB-AB1F-448C-B43E-9845C205F50A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622D-DEBD-4A4A-A6FC-5112978D6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0B4CD-17E3-480C-82EE-BAD783F770FA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F3A32-FBD2-44B5-8129-E97037F65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19D96B-CC80-46B1-A9C5-F2CAB5872677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8353-D0D2-4FE4-A3F2-208BD6280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279BB-3614-4F32-A4AF-15EFE3DA816B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998F-23C3-47F6-B8AB-813ADD347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0FAFE-306F-452B-9124-F2E8D20D2101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54D37-AD65-4099-97A4-10309363E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CBD79-B180-464B-A76A-9B26368EF003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D09C7-3F45-493E-81D5-EF058BE3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F0F6D5-0F66-4595-95E8-CAF23FD356E0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44209-5F3E-4C58-B275-1C3246DCA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5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6BB2F-8B12-4CF5-BF80-CF960921D6E8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9E89-5297-4DF2-AE08-14A55DA08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6CE60-887D-4CB9-AA20-8508C4F164C9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D88D-802B-4DBE-BE71-239B94E3B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23BE4-0973-49BA-AC8D-604C650263E2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135E6-4974-4480-97D6-61E3E5386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60DF3-06A8-4B18-A97A-AF91DC58F6CD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19215-C3AF-4F75-8842-3DEF0F326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5CF13-42E6-4EDA-9EDB-988C288236F7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A11E-5D89-42CA-82BD-D0BDCFF80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1C1B81-A141-4393-BDDE-17F8D6211864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434E2-7825-485F-A038-62D0C5802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ACDB9-85AB-4F29-9E17-DA7A42A31065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34F2B-F45C-419C-9D24-B641EF1E6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087D5-2D1C-47BF-AA08-F91C1209FCC1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3D5C-96C9-48B9-9E8A-BF23ED412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23E85-38E1-4537-99F8-44647B464983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A5DA-FB0C-47BF-8B18-FF3F16DF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679BD-13A1-46E3-A9D3-E66A02132CB4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3B7B-9E8A-4FED-8F60-6E393AC16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56D13-1A43-4FC5-8E5A-F617E0C61FC3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DA960-7374-45A7-B190-7FCBA1449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E8DEF-4B62-4A87-B75A-53A4CF5133A7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C3712-F811-41F3-B248-8B12E263E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9C5C7-8529-4753-A9C9-FA22B6D260E8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DDB5-646A-494E-84DE-BFDA85E85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CEF23-877D-4E40-98FF-11AA1E1902C8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EB374-63B5-43A8-93B8-265ACB60E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7AF54-6985-4FAF-9B29-56DE6996B7F8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072B-219A-4015-9DAC-7193E21B0E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FFD41-BDEC-465D-A1F1-CAE6473A0262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C25B8-F827-409C-82FF-8175EF337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A1C0A-C6E7-4070-A8BD-B9629FEB1BDF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DBF9C-4F1B-4F4B-9BF2-1AACED5CA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A965E-F6CE-4DFA-9736-62F10ABFAA0D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7FE1-11A8-49E6-B92C-1490EDCF1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00C0C2-0276-4B3E-B9D7-680B75DF0C91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B5F6C1B-69B7-40B9-BF5C-76D2D37991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007A535-D297-49FB-A19A-2047AA43EC88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6632E2B-97D1-4B4B-9396-0F4F88CB0A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D149DF8-C9FE-47E8-9785-85EE8DC44EB2}" type="datetime1">
              <a:rPr lang="ru-RU"/>
              <a:pPr/>
              <a:t>10.03.2017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B0EAC3F-9DBC-4783-8ACF-A9C228D37B7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18"/>
          <a:srcRect b="52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57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ubtitle 2"/>
          <p:cNvSpPr>
            <a:spLocks noGrp="1"/>
          </p:cNvSpPr>
          <p:nvPr>
            <p:ph type="subTitle" idx="1"/>
          </p:nvPr>
        </p:nvSpPr>
        <p:spPr>
          <a:xfrm>
            <a:off x="4452938" y="5046663"/>
            <a:ext cx="4792662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Итоги работы Пермского УФАС России. 2016 год.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Закон о защите </a:t>
            </a:r>
            <a:b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конкуренции </a:t>
            </a:r>
            <a:endParaRPr lang="ru-RU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88D-802B-4DBE-BE71-239B94E3B44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2913063" y="2700338"/>
            <a:ext cx="4876800" cy="3773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None/>
            </a:pPr>
            <a:r>
              <a:rPr lang="ru-RU" sz="2400" dirty="0" smtClean="0"/>
              <a:t>	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BE65-BE5C-4793-BD83-0A306BD4A3D5}" type="slidenum">
              <a:rPr lang="en-US"/>
              <a:pPr/>
              <a:t>3</a:t>
            </a:fld>
            <a:endParaRPr lang="en-US"/>
          </a:p>
        </p:txBody>
      </p:sp>
      <p:sp>
        <p:nvSpPr>
          <p:cNvPr id="45060" name="Title 1"/>
          <p:cNvSpPr>
            <a:spLocks noGrp="1"/>
          </p:cNvSpPr>
          <p:nvPr>
            <p:ph type="title"/>
          </p:nvPr>
        </p:nvSpPr>
        <p:spPr>
          <a:xfrm>
            <a:off x="373063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44-ФЗ «О закупках»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69863" y="1154113"/>
            <a:ext cx="56896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400"/>
              </a:spcBef>
            </a:pPr>
            <a:r>
              <a:rPr lang="ru-RU" sz="2400" b="1" dirty="0">
                <a:solidFill>
                  <a:srgbClr val="000000"/>
                </a:solidFill>
                <a:latin typeface="Calibri" charset="0"/>
              </a:rPr>
              <a:t>	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73063" y="1578844"/>
          <a:ext cx="7246937" cy="4777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73063" y="2314574"/>
          <a:ext cx="7848600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F685-849F-45F5-904F-2AAFFFB2B41A}" type="slidenum">
              <a:rPr lang="en-US"/>
              <a:pPr/>
              <a:t>4</a:t>
            </a:fld>
            <a:endParaRPr lang="en-US"/>
          </a:p>
        </p:txBody>
      </p:sp>
      <p:sp>
        <p:nvSpPr>
          <p:cNvPr id="46084" name="Title 1"/>
          <p:cNvSpPr>
            <a:spLocks noGrp="1"/>
          </p:cNvSpPr>
          <p:nvPr>
            <p:ph type="title"/>
          </p:nvPr>
        </p:nvSpPr>
        <p:spPr>
          <a:xfrm>
            <a:off x="373063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Срез нарушений </a:t>
            </a:r>
            <a:b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по заказчикам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8125" y="2095500"/>
          <a:ext cx="8448675" cy="426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3ABC-0E19-4E53-B281-A8E5C8FFD9DA}" type="slidenum">
              <a:rPr lang="en-US"/>
              <a:pPr/>
              <a:t>5</a:t>
            </a:fld>
            <a:endParaRPr lang="en-US"/>
          </a:p>
        </p:txBody>
      </p:sp>
      <p:sp>
        <p:nvSpPr>
          <p:cNvPr id="49156" name="Title 1"/>
          <p:cNvSpPr>
            <a:spLocks noGrp="1"/>
          </p:cNvSpPr>
          <p:nvPr>
            <p:ph type="title"/>
          </p:nvPr>
        </p:nvSpPr>
        <p:spPr>
          <a:xfrm>
            <a:off x="373063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Реестр недобросовестных поставщиков </a:t>
            </a:r>
            <a:endParaRPr lang="en-US" dirty="0" smtClean="0">
              <a:solidFill>
                <a:srgbClr val="00B05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835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Административная </a:t>
            </a:r>
            <a:b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ответственность</a:t>
            </a:r>
            <a:endParaRPr lang="ru-RU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88D-802B-4DBE-BE71-239B94E3B44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rebuchet MS" pitchFamily="34" charset="0"/>
              </a:rPr>
              <a:t>39 705 000 рублей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rebuchet MS" pitchFamily="34" charset="0"/>
              </a:rPr>
              <a:t>Общая </a:t>
            </a:r>
            <a:r>
              <a:rPr lang="ru-RU" dirty="0" smtClean="0">
                <a:solidFill>
                  <a:srgbClr val="00B050"/>
                </a:solidFill>
                <a:latin typeface="Trebuchet MS" pitchFamily="34" charset="0"/>
              </a:rPr>
              <a:t>сумма </a:t>
            </a:r>
            <a:r>
              <a:rPr lang="ru-RU" dirty="0" smtClean="0">
                <a:solidFill>
                  <a:srgbClr val="00B050"/>
                </a:solidFill>
                <a:latin typeface="Trebuchet MS" pitchFamily="34" charset="0"/>
              </a:rPr>
              <a:t>штрафов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rebuchet MS" pitchFamily="34" charset="0"/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  <a:latin typeface="Trebuchet MS" pitchFamily="34" charset="0"/>
              </a:rPr>
              <a:t>3 671 000 рублей</a:t>
            </a:r>
            <a: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rebuchet MS" pitchFamily="34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rebuchet MS" pitchFamily="34" charset="0"/>
              </a:rPr>
              <a:t>Штрафы на должностные лица за нарушения при проведении закупок</a:t>
            </a:r>
          </a:p>
          <a:p>
            <a:pPr algn="ctr">
              <a:buNone/>
            </a:pPr>
            <a:endParaRPr lang="ru-RU" sz="2400" dirty="0" smtClean="0">
              <a:solidFill>
                <a:srgbClr val="00B05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rebuchet MS" pitchFamily="34" charset="0"/>
              </a:rPr>
              <a:t>496 000 рублей</a:t>
            </a:r>
            <a:endParaRPr lang="ru-RU" sz="2400" b="1" u="sng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B050"/>
                </a:solidFill>
                <a:latin typeface="Trebuchet MS" pitchFamily="34" charset="0"/>
              </a:rPr>
              <a:t>    Сумма штрафов на должностные лица органов </a:t>
            </a:r>
            <a:r>
              <a:rPr lang="ru-RU" sz="2400" dirty="0" smtClean="0">
                <a:solidFill>
                  <a:srgbClr val="00B050"/>
                </a:solidFill>
                <a:latin typeface="Trebuchet MS" pitchFamily="34" charset="0"/>
              </a:rPr>
              <a:t>власти за нарушение АМЗ</a:t>
            </a:r>
            <a:endParaRPr lang="ru-RU" sz="2400" dirty="0">
              <a:solidFill>
                <a:srgbClr val="00B05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362699" cy="1143000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latin typeface="Trebuchet MS" pitchFamily="34" charset="0"/>
              </a:rPr>
              <a:t>Жалобы на обязательные торги, ст.18.1</a:t>
            </a:r>
            <a:endParaRPr lang="ru-RU" sz="36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88D-802B-4DBE-BE71-239B94E3B44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B050"/>
                </a:solidFill>
                <a:latin typeface="Trebuchet MS" pitchFamily="34" charset="0"/>
              </a:rPr>
              <a:t>Закон о рекламе</a:t>
            </a:r>
            <a:endParaRPr lang="ru-RU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88D-802B-4DBE-BE71-239B94E3B44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71</Words>
  <Application>Microsoft Macintosh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Office Theme</vt:lpstr>
      <vt:lpstr>1_Office Theme</vt:lpstr>
      <vt:lpstr>2_Office Theme</vt:lpstr>
      <vt:lpstr>Слайд 1</vt:lpstr>
      <vt:lpstr>Закон о защите  конкуренции </vt:lpstr>
      <vt:lpstr> 44-ФЗ «О закупках» </vt:lpstr>
      <vt:lpstr>  Срез нарушений  по заказчикам  </vt:lpstr>
      <vt:lpstr>Реестр недобросовестных поставщиков </vt:lpstr>
      <vt:lpstr>Административная  ответственность</vt:lpstr>
      <vt:lpstr>Жалобы на обязательные торги, ст.18.1</vt:lpstr>
      <vt:lpstr>Закон о рекламе</vt:lpstr>
    </vt:vector>
  </TitlesOfParts>
  <Company>FAS 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Elena Nagaychuk</dc:creator>
  <cp:lastModifiedBy>user</cp:lastModifiedBy>
  <cp:revision>114</cp:revision>
  <dcterms:created xsi:type="dcterms:W3CDTF">2011-08-31T07:35:34Z</dcterms:created>
  <dcterms:modified xsi:type="dcterms:W3CDTF">2017-03-10T05:38:00Z</dcterms:modified>
</cp:coreProperties>
</file>