
<file path=[Content_Types].xml><?xml version="1.0" encoding="utf-8"?>
<Types xmlns="http://schemas.openxmlformats.org/package/2006/content-types"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drawings/drawing17.xml" ContentType="application/vnd.openxmlformats-officedocument.drawingml.chartshapes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charts/chart31.xml" ContentType="application/vnd.openxmlformats-officedocument.drawingml.chart+xml"/>
  <Override PartName="/ppt/charts/chart7.xml" ContentType="application/vnd.openxmlformats-officedocument.drawingml.chart+xml"/>
  <Override PartName="/ppt/drawings/drawing13.xml" ContentType="application/vnd.openxmlformats-officedocument.drawingml.chartshapes+xml"/>
  <Override PartName="/ppt/charts/chart20.xml" ContentType="application/vnd.openxmlformats-officedocument.drawingml.chart+xml"/>
  <Override PartName="/ppt/theme/themeOverride17.xml" ContentType="application/vnd.openxmlformats-officedocument.themeOverr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11.xml" ContentType="application/vnd.openxmlformats-officedocument.drawingml.chartshapes+xml"/>
  <Override PartName="/ppt/theme/themeOverride15.xml" ContentType="application/vnd.openxmlformats-officedocument.themeOverride+xml"/>
  <Override PartName="/ppt/drawings/drawing20.xml" ContentType="application/vnd.openxmlformats-officedocument.drawingml.chartshapes+xml"/>
  <Override PartName="/ppt/theme/themeOverride24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theme/themeOverride13.xml" ContentType="application/vnd.openxmlformats-officedocument.themeOverride+xml"/>
  <Override PartName="/ppt/theme/themeOverride22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ppt/drawings/drawing18.xml" ContentType="application/vnd.openxmlformats-officedocument.drawingml.chartshape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drawings/drawing16.xml" ContentType="application/vnd.openxmlformats-officedocument.drawingml.chartshapes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rawings/drawing14.xml" ContentType="application/vnd.openxmlformats-officedocument.drawingml.chartshapes+xml"/>
  <Override PartName="/ppt/theme/themeOverride18.xml" ContentType="application/vnd.openxmlformats-officedocument.themeOverride+xml"/>
  <Override PartName="/ppt/charts/chart4.xml" ContentType="application/vnd.openxmlformats-officedocument.drawingml.chart+xml"/>
  <Override PartName="/ppt/drawings/drawing8.xml" ContentType="application/vnd.openxmlformats-officedocument.drawingml.chartshapes+xml"/>
  <Override PartName="/ppt/drawings/drawing12.xml" ContentType="application/vnd.openxmlformats-officedocument.drawingml.chartshapes+xml"/>
  <Override PartName="/ppt/theme/themeOverride16.xml" ContentType="application/vnd.openxmlformats-officedocument.themeOverride+xml"/>
  <Override PartName="/ppt/drawings/drawing21.xml" ContentType="application/vnd.openxmlformats-officedocument.drawingml.chartshapes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rawings/drawing6.xml" ContentType="application/vnd.openxmlformats-officedocument.drawingml.chartshapes+xml"/>
  <Override PartName="/ppt/theme/themeOverride9.xml" ContentType="application/vnd.openxmlformats-officedocument.themeOverride+xml"/>
  <Override PartName="/ppt/drawings/drawing10.xml" ContentType="application/vnd.openxmlformats-officedocument.drawingml.chartshapes+xml"/>
  <Override PartName="/ppt/theme/themeOverride14.xml" ContentType="application/vnd.openxmlformats-officedocument.themeOverride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theme/themeOverride7.xml" ContentType="application/vnd.openxmlformats-officedocument.themeOverride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Override10.xml" ContentType="application/vnd.openxmlformats-officedocument.themeOverrid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Override3.xml" ContentType="application/vnd.openxmlformats-officedocument.themeOverride+xml"/>
  <Override PartName="/ppt/charts/chart26.xml" ContentType="application/vnd.openxmlformats-officedocument.drawingml.chart+xml"/>
  <Override PartName="/ppt/drawings/drawing19.xml" ContentType="application/vnd.openxmlformats-officedocument.drawingml.chartshapes+xm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rawings/drawing15.xml" ContentType="application/vnd.openxmlformats-officedocument.drawingml.chartshapes+xml"/>
  <Override PartName="/ppt/charts/chart22.xml" ContentType="application/vnd.openxmlformats-officedocument.drawingml.chart+xml"/>
  <Override PartName="/ppt/theme/themeOverride19.xml" ContentType="application/vnd.openxmlformats-officedocument.themeOverride+xml"/>
  <Override PartName="/ppt/drawings/drawing9.xml" ContentType="application/vnd.openxmlformats-officedocument.drawingml.chartshapes+xml"/>
  <Override PartName="/ppt/drawings/drawing22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96" r:id="rId2"/>
    <p:sldId id="297" r:id="rId3"/>
    <p:sldId id="258" r:id="rId4"/>
    <p:sldId id="277" r:id="rId5"/>
    <p:sldId id="299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268" r:id="rId15"/>
    <p:sldId id="267" r:id="rId16"/>
    <p:sldId id="309" r:id="rId17"/>
    <p:sldId id="310" r:id="rId18"/>
    <p:sldId id="311" r:id="rId19"/>
    <p:sldId id="269" r:id="rId20"/>
    <p:sldId id="312" r:id="rId21"/>
    <p:sldId id="313" r:id="rId22"/>
    <p:sldId id="314" r:id="rId23"/>
    <p:sldId id="315" r:id="rId24"/>
    <p:sldId id="316" r:id="rId25"/>
    <p:sldId id="317" r:id="rId26"/>
  </p:sldIdLst>
  <p:sldSz cx="9144000" cy="5143500" type="screen16x9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807"/>
    <a:srgbClr val="0000FF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802" autoAdjust="0"/>
    <p:restoredTop sz="94660"/>
  </p:normalViewPr>
  <p:slideViewPr>
    <p:cSldViewPr>
      <p:cViewPr>
        <p:scale>
          <a:sx n="100" d="100"/>
          <a:sy n="100" d="100"/>
        </p:scale>
        <p:origin x="-1386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package" Target="../embeddings/_____Microsoft_Office_Excel10.xlsx"/><Relationship Id="rId1" Type="http://schemas.openxmlformats.org/officeDocument/2006/relationships/themeOverride" Target="../theme/themeOverride5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1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2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package" Target="../embeddings/_____Microsoft_Office_Excel13.xlsx"/><Relationship Id="rId1" Type="http://schemas.openxmlformats.org/officeDocument/2006/relationships/themeOverride" Target="../theme/themeOverride8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package" Target="../embeddings/_____Microsoft_Office_Excel14.xlsx"/><Relationship Id="rId1" Type="http://schemas.openxmlformats.org/officeDocument/2006/relationships/themeOverride" Target="../theme/themeOverride9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5.xlsx"/><Relationship Id="rId1" Type="http://schemas.openxmlformats.org/officeDocument/2006/relationships/themeOverride" Target="../theme/themeOverride10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6.xlsx"/><Relationship Id="rId1" Type="http://schemas.openxmlformats.org/officeDocument/2006/relationships/themeOverride" Target="../theme/themeOverrid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package" Target="../embeddings/_____Microsoft_Office_Excel17.xlsx"/><Relationship Id="rId1" Type="http://schemas.openxmlformats.org/officeDocument/2006/relationships/themeOverride" Target="../theme/themeOverrid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package" Target="../embeddings/_____Microsoft_Office_Excel18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3.xml"/><Relationship Id="rId2" Type="http://schemas.openxmlformats.org/officeDocument/2006/relationships/package" Target="../embeddings/_____Microsoft_Office_Excel19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4.xml"/><Relationship Id="rId2" Type="http://schemas.openxmlformats.org/officeDocument/2006/relationships/package" Target="../embeddings/_____Microsoft_Office_Excel20.xlsx"/><Relationship Id="rId1" Type="http://schemas.openxmlformats.org/officeDocument/2006/relationships/themeOverride" Target="../theme/themeOverride15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5.xml"/><Relationship Id="rId2" Type="http://schemas.openxmlformats.org/officeDocument/2006/relationships/package" Target="../embeddings/_____Microsoft_Office_Excel21.xlsx"/><Relationship Id="rId1" Type="http://schemas.openxmlformats.org/officeDocument/2006/relationships/themeOverride" Target="../theme/themeOverride16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6.xml"/><Relationship Id="rId2" Type="http://schemas.openxmlformats.org/officeDocument/2006/relationships/package" Target="../embeddings/_____Microsoft_Office_Excel22.xlsx"/><Relationship Id="rId1" Type="http://schemas.openxmlformats.org/officeDocument/2006/relationships/themeOverride" Target="../theme/themeOverride17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7.xml"/><Relationship Id="rId2" Type="http://schemas.openxmlformats.org/officeDocument/2006/relationships/package" Target="../embeddings/_____Microsoft_Office_Excel23.xlsx"/><Relationship Id="rId1" Type="http://schemas.openxmlformats.org/officeDocument/2006/relationships/themeOverride" Target="../theme/themeOverride18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4.xlsx"/><Relationship Id="rId1" Type="http://schemas.openxmlformats.org/officeDocument/2006/relationships/themeOverride" Target="../theme/themeOverride19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8.xml"/><Relationship Id="rId2" Type="http://schemas.openxmlformats.org/officeDocument/2006/relationships/package" Target="../embeddings/_____Microsoft_Office_Excel25.xlsx"/><Relationship Id="rId1" Type="http://schemas.openxmlformats.org/officeDocument/2006/relationships/themeOverride" Target="../theme/themeOverride20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6.xlsx"/><Relationship Id="rId1" Type="http://schemas.openxmlformats.org/officeDocument/2006/relationships/themeOverride" Target="../theme/themeOverride21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9.xml"/><Relationship Id="rId2" Type="http://schemas.openxmlformats.org/officeDocument/2006/relationships/package" Target="../embeddings/_____Microsoft_Office_Excel27.xlsx"/><Relationship Id="rId1" Type="http://schemas.openxmlformats.org/officeDocument/2006/relationships/themeOverride" Target="../theme/themeOverride22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0.xml"/><Relationship Id="rId2" Type="http://schemas.openxmlformats.org/officeDocument/2006/relationships/package" Target="../embeddings/_____Microsoft_Office_Excel28.xlsx"/><Relationship Id="rId1" Type="http://schemas.openxmlformats.org/officeDocument/2006/relationships/themeOverride" Target="../theme/themeOverride23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1.xml"/><Relationship Id="rId2" Type="http://schemas.openxmlformats.org/officeDocument/2006/relationships/package" Target="../embeddings/_____Microsoft_Office_Excel29.xlsx"/><Relationship Id="rId1" Type="http://schemas.openxmlformats.org/officeDocument/2006/relationships/themeOverride" Target="../theme/themeOverrid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0.xlsx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package" Target="../embeddings/_____Microsoft_Office_Excel31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9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9.8246938864716304E-2"/>
          <c:y val="4.1514606279607492E-2"/>
          <c:w val="0.78742446194502969"/>
          <c:h val="0.5747765373442347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Pos val="inEnd"/>
            <c:showVal val="1"/>
          </c:dLbls>
          <c:cat>
            <c:strRef>
              <c:f>Лист1!$A$2:$A$14</c:f>
              <c:strCache>
                <c:ptCount val="13"/>
                <c:pt idx="0">
                  <c:v>Удмуртская Республика</c:v>
                </c:pt>
                <c:pt idx="1">
                  <c:v>Республика Мордовия</c:v>
                </c:pt>
                <c:pt idx="2">
                  <c:v>Ульяновская обл</c:v>
                </c:pt>
                <c:pt idx="3">
                  <c:v>Чувашская Республика </c:v>
                </c:pt>
                <c:pt idx="4">
                  <c:v>Республика Татарстан</c:v>
                </c:pt>
                <c:pt idx="5">
                  <c:v>Пензенская обл</c:v>
                </c:pt>
                <c:pt idx="6">
                  <c:v>Оренбургская обл</c:v>
                </c:pt>
                <c:pt idx="7">
                  <c:v>Нижегородская обл</c:v>
                </c:pt>
                <c:pt idx="8">
                  <c:v>Пермский край</c:v>
                </c:pt>
                <c:pt idx="9">
                  <c:v>Республика Марий Эл</c:v>
                </c:pt>
                <c:pt idx="10">
                  <c:v>Башкортостан 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5.45</c:v>
                </c:pt>
                <c:pt idx="1">
                  <c:v>5.57</c:v>
                </c:pt>
                <c:pt idx="2">
                  <c:v>5.6</c:v>
                </c:pt>
                <c:pt idx="3">
                  <c:v>5.6199999999999992</c:v>
                </c:pt>
                <c:pt idx="4">
                  <c:v>5.6599999999999993</c:v>
                </c:pt>
                <c:pt idx="5">
                  <c:v>5.6919999999999993</c:v>
                </c:pt>
                <c:pt idx="6">
                  <c:v>5.76</c:v>
                </c:pt>
                <c:pt idx="7">
                  <c:v>6.03</c:v>
                </c:pt>
                <c:pt idx="8">
                  <c:v>5.81</c:v>
                </c:pt>
                <c:pt idx="9">
                  <c:v>6.64</c:v>
                </c:pt>
                <c:pt idx="10">
                  <c:v>7.1</c:v>
                </c:pt>
                <c:pt idx="11">
                  <c:v>7.38</c:v>
                </c:pt>
                <c:pt idx="12">
                  <c:v>8.2199999999999989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dLbls>
            <c:dLblPos val="outEnd"/>
            <c:showVal val="1"/>
          </c:dLbls>
          <c:cat>
            <c:strRef>
              <c:f>Лист1!$A$2:$A$14</c:f>
              <c:strCache>
                <c:ptCount val="13"/>
                <c:pt idx="0">
                  <c:v>Удмуртская Республика</c:v>
                </c:pt>
                <c:pt idx="1">
                  <c:v>Республика Мордовия</c:v>
                </c:pt>
                <c:pt idx="2">
                  <c:v>Ульяновская обл</c:v>
                </c:pt>
                <c:pt idx="3">
                  <c:v>Чувашская Республика </c:v>
                </c:pt>
                <c:pt idx="4">
                  <c:v>Республика Татарстан</c:v>
                </c:pt>
                <c:pt idx="5">
                  <c:v>Пензенская обл</c:v>
                </c:pt>
                <c:pt idx="6">
                  <c:v>Оренбургская обл</c:v>
                </c:pt>
                <c:pt idx="7">
                  <c:v>Нижегородская обл</c:v>
                </c:pt>
                <c:pt idx="8">
                  <c:v>Пермский край</c:v>
                </c:pt>
                <c:pt idx="9">
                  <c:v>Республика Марий Эл</c:v>
                </c:pt>
                <c:pt idx="10">
                  <c:v>Башкортостан 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5.53</c:v>
                </c:pt>
                <c:pt idx="1">
                  <c:v>5.63</c:v>
                </c:pt>
                <c:pt idx="2">
                  <c:v>5.68</c:v>
                </c:pt>
                <c:pt idx="3">
                  <c:v>5.72</c:v>
                </c:pt>
                <c:pt idx="4">
                  <c:v>5.72</c:v>
                </c:pt>
                <c:pt idx="5">
                  <c:v>5.7700000000000005</c:v>
                </c:pt>
                <c:pt idx="6">
                  <c:v>5.85</c:v>
                </c:pt>
                <c:pt idx="7">
                  <c:v>6.1</c:v>
                </c:pt>
                <c:pt idx="8">
                  <c:v>6.1199999999999992</c:v>
                </c:pt>
                <c:pt idx="9">
                  <c:v>6.74</c:v>
                </c:pt>
                <c:pt idx="10">
                  <c:v>7.2</c:v>
                </c:pt>
                <c:pt idx="11">
                  <c:v>7.48</c:v>
                </c:pt>
                <c:pt idx="12">
                  <c:v>8.4500000000000011</c:v>
                </c:pt>
              </c:numCache>
            </c:numRef>
          </c:val>
        </c:ser>
        <c:dLbls/>
        <c:axId val="81494400"/>
        <c:axId val="81495936"/>
      </c:barChart>
      <c:catAx>
        <c:axId val="81494400"/>
        <c:scaling>
          <c:orientation val="minMax"/>
        </c:scaling>
        <c:axPos val="b"/>
        <c:majorTickMark val="none"/>
        <c:tickLblPos val="nextTo"/>
        <c:crossAx val="81495936"/>
        <c:crosses val="autoZero"/>
        <c:auto val="1"/>
        <c:lblAlgn val="ctr"/>
        <c:lblOffset val="100"/>
      </c:catAx>
      <c:valAx>
        <c:axId val="81495936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crossAx val="81494400"/>
        <c:crosses val="autoZero"/>
        <c:crossBetween val="between"/>
      </c:valAx>
    </c:plotArea>
    <c:legend>
      <c:legendPos val="r"/>
      <c:layout/>
    </c:legend>
    <c:plotVisOnly val="1"/>
    <c:dispBlanksAs val="gap"/>
  </c:chart>
  <c:spPr>
    <a:gradFill rotWithShape="1">
      <a:gsLst>
        <a:gs pos="0">
          <a:schemeClr val="accent3">
            <a:tint val="50000"/>
            <a:satMod val="300000"/>
          </a:schemeClr>
        </a:gs>
        <a:gs pos="35000">
          <a:schemeClr val="accent3">
            <a:tint val="37000"/>
            <a:satMod val="300000"/>
          </a:schemeClr>
        </a:gs>
        <a:gs pos="100000">
          <a:schemeClr val="accent3">
            <a:tint val="15000"/>
            <a:satMod val="350000"/>
          </a:schemeClr>
        </a:gs>
      </a:gsLst>
      <a:lin ang="16200000" scaled="1"/>
    </a:gradFill>
    <a:ln w="9525" cap="flat" cmpd="sng" algn="ctr">
      <a:solidFill>
        <a:schemeClr val="accent3">
          <a:shade val="95000"/>
          <a:satMod val="105000"/>
        </a:schemeClr>
      </a:solidFill>
      <a:prstDash val="solid"/>
    </a:ln>
    <a:effectLst>
      <a:outerShdw blurRad="40000" dist="20000" dir="5400000" rotWithShape="0">
        <a:srgbClr val="000000">
          <a:alpha val="38000"/>
        </a:srgbClr>
      </a:outerShdw>
      <a:softEdge rad="635000"/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0.13642245965137587"/>
          <c:w val="0.72452628214351422"/>
          <c:h val="0.7277162236211043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B050"/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Лист1!$A$2:$A$9</c:f>
              <c:strCache>
                <c:ptCount val="8"/>
                <c:pt idx="0">
                  <c:v>Республика Марий Эл</c:v>
                </c:pt>
                <c:pt idx="1">
                  <c:v>Пермский край</c:v>
                </c:pt>
                <c:pt idx="2">
                  <c:v>Ульяновская область</c:v>
                </c:pt>
                <c:pt idx="3">
                  <c:v>Чувашская Республика </c:v>
                </c:pt>
                <c:pt idx="4">
                  <c:v>Самарская область</c:v>
                </c:pt>
                <c:pt idx="5">
                  <c:v>Республика Татарстан</c:v>
                </c:pt>
                <c:pt idx="6">
                  <c:v>Оренбургская область</c:v>
                </c:pt>
                <c:pt idx="7">
                  <c:v>Пензенская область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1147.21</c:v>
                </c:pt>
                <c:pt idx="1">
                  <c:v>1453.92</c:v>
                </c:pt>
                <c:pt idx="2">
                  <c:v>1490.33</c:v>
                </c:pt>
                <c:pt idx="3">
                  <c:v>1525.6599999999999</c:v>
                </c:pt>
                <c:pt idx="4">
                  <c:v>1602.1799999999998</c:v>
                </c:pt>
                <c:pt idx="5">
                  <c:v>1646.1599999999999</c:v>
                </c:pt>
                <c:pt idx="6">
                  <c:v>1674.42</c:v>
                </c:pt>
                <c:pt idx="7">
                  <c:v>1692.06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1701,21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Республика Марий Эл</c:v>
                </c:pt>
                <c:pt idx="1">
                  <c:v>Пермский край</c:v>
                </c:pt>
                <c:pt idx="2">
                  <c:v>Ульяновская область</c:v>
                </c:pt>
                <c:pt idx="3">
                  <c:v>Чувашская Республика </c:v>
                </c:pt>
                <c:pt idx="4">
                  <c:v>Самарская область</c:v>
                </c:pt>
                <c:pt idx="5">
                  <c:v>Республика Татарстан</c:v>
                </c:pt>
                <c:pt idx="6">
                  <c:v>Оренбургская область</c:v>
                </c:pt>
                <c:pt idx="7">
                  <c:v>Пензенская область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1170.1599999999999</c:v>
                </c:pt>
                <c:pt idx="1">
                  <c:v>1483</c:v>
                </c:pt>
                <c:pt idx="2">
                  <c:v>1490.33</c:v>
                </c:pt>
                <c:pt idx="3">
                  <c:v>1525.86</c:v>
                </c:pt>
                <c:pt idx="4">
                  <c:v>1650.08</c:v>
                </c:pt>
                <c:pt idx="5">
                  <c:v>1688.87</c:v>
                </c:pt>
                <c:pt idx="6">
                  <c:v>1701.21</c:v>
                </c:pt>
                <c:pt idx="7">
                  <c:v>1725.07</c:v>
                </c:pt>
              </c:numCache>
            </c:numRef>
          </c:val>
        </c:ser>
        <c:dLbls/>
        <c:axId val="117241344"/>
        <c:axId val="89006848"/>
      </c:barChart>
      <c:catAx>
        <c:axId val="11724134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89006848"/>
        <c:crosses val="autoZero"/>
        <c:auto val="1"/>
        <c:lblAlgn val="ctr"/>
        <c:lblOffset val="100"/>
      </c:catAx>
      <c:valAx>
        <c:axId val="8900684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241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572997353663802"/>
          <c:y val="0.13657427894075802"/>
          <c:w val="0.17113729166704611"/>
          <c:h val="0.1370233815828373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9343014710569499E-2"/>
          <c:y val="0.18946090496525778"/>
          <c:w val="0.73618516430779091"/>
          <c:h val="0.64345739654147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Лист1!$A$2:$A$9</c:f>
              <c:strCache>
                <c:ptCount val="8"/>
                <c:pt idx="0">
                  <c:v>Оренбургская область</c:v>
                </c:pt>
                <c:pt idx="1">
                  <c:v>Пермский край</c:v>
                </c:pt>
                <c:pt idx="2">
                  <c:v>Пензенская область</c:v>
                </c:pt>
                <c:pt idx="3">
                  <c:v>Чувашская Республика </c:v>
                </c:pt>
                <c:pt idx="4">
                  <c:v>Ульяновская область</c:v>
                </c:pt>
                <c:pt idx="5">
                  <c:v>Республика Татарстан</c:v>
                </c:pt>
                <c:pt idx="6">
                  <c:v>Самарская область</c:v>
                </c:pt>
                <c:pt idx="7">
                  <c:v>Республика Мордовия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1512.46</c:v>
                </c:pt>
                <c:pt idx="1">
                  <c:v>1752.81</c:v>
                </c:pt>
                <c:pt idx="2">
                  <c:v>1752.43</c:v>
                </c:pt>
                <c:pt idx="3">
                  <c:v>1771.03</c:v>
                </c:pt>
                <c:pt idx="4">
                  <c:v>1851.97</c:v>
                </c:pt>
                <c:pt idx="5">
                  <c:v>1852.51</c:v>
                </c:pt>
                <c:pt idx="6">
                  <c:v>1975.05</c:v>
                </c:pt>
                <c:pt idx="7">
                  <c:v>2135.3100000000004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1536,66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Оренбургская область</c:v>
                </c:pt>
                <c:pt idx="1">
                  <c:v>Пермский край</c:v>
                </c:pt>
                <c:pt idx="2">
                  <c:v>Пензенская область</c:v>
                </c:pt>
                <c:pt idx="3">
                  <c:v>Чувашская Республика </c:v>
                </c:pt>
                <c:pt idx="4">
                  <c:v>Ульяновская область</c:v>
                </c:pt>
                <c:pt idx="5">
                  <c:v>Республика Татарстан</c:v>
                </c:pt>
                <c:pt idx="6">
                  <c:v>Самарская область</c:v>
                </c:pt>
                <c:pt idx="7">
                  <c:v>Республика Мордовия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1536.6599999999999</c:v>
                </c:pt>
                <c:pt idx="1">
                  <c:v>1787.87</c:v>
                </c:pt>
                <c:pt idx="2">
                  <c:v>1788.62</c:v>
                </c:pt>
                <c:pt idx="3">
                  <c:v>1809.37</c:v>
                </c:pt>
                <c:pt idx="4">
                  <c:v>1882.9</c:v>
                </c:pt>
                <c:pt idx="5">
                  <c:v>1882.91</c:v>
                </c:pt>
                <c:pt idx="6">
                  <c:v>2013.6799999999998</c:v>
                </c:pt>
                <c:pt idx="7">
                  <c:v>2164.1</c:v>
                </c:pt>
              </c:numCache>
            </c:numRef>
          </c:val>
        </c:ser>
        <c:dLbls/>
        <c:axId val="107371136"/>
        <c:axId val="115515776"/>
      </c:barChart>
      <c:catAx>
        <c:axId val="10737113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15515776"/>
        <c:crosses val="autoZero"/>
        <c:auto val="1"/>
        <c:lblAlgn val="ctr"/>
        <c:lblOffset val="100"/>
      </c:catAx>
      <c:valAx>
        <c:axId val="11551577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07371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030602246380649"/>
          <c:y val="0.20796177147464581"/>
          <c:w val="0.13210474337095515"/>
          <c:h val="0.1235797000788962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816662447341919E-2"/>
          <c:y val="3.9591922850729211E-2"/>
          <c:w val="0.9761630538319056"/>
          <c:h val="0.4630027348416127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12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3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4"/>
              <c:spPr>
                <a:solidFill>
                  <a:srgbClr val="CCFF99"/>
                </a:solidFill>
                <a:ln w="25400" cap="flat" cmpd="sng" algn="ctr">
                  <a:solidFill>
                    <a:srgbClr val="00B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7"/>
              <c:layout>
                <c:manualLayout>
                  <c:x val="-2.8912998737845156E-3"/>
                  <c:y val="0.2803946135445764"/>
                </c:manualLayout>
              </c:layout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Лист1!$A$20:$B$56</c:f>
              <c:strCache>
                <c:ptCount val="31"/>
                <c:pt idx="0">
                  <c:v>Саранск</c:v>
                </c:pt>
                <c:pt idx="1">
                  <c:v>Рузаевка</c:v>
                </c:pt>
                <c:pt idx="2">
                  <c:v>Кирово-Чепецк</c:v>
                </c:pt>
                <c:pt idx="3">
                  <c:v>Киров</c:v>
                </c:pt>
                <c:pt idx="4">
                  <c:v>Дмитровград</c:v>
                </c:pt>
                <c:pt idx="5">
                  <c:v>Ульяновск</c:v>
                </c:pt>
                <c:pt idx="6">
                  <c:v>Новочебоксарск</c:v>
                </c:pt>
                <c:pt idx="7">
                  <c:v>Чебоксары</c:v>
                </c:pt>
                <c:pt idx="8">
                  <c:v>Канаш</c:v>
                </c:pt>
                <c:pt idx="9">
                  <c:v>Тольятти</c:v>
                </c:pt>
                <c:pt idx="10">
                  <c:v>Самара</c:v>
                </c:pt>
                <c:pt idx="11">
                  <c:v>Сызрань</c:v>
                </c:pt>
                <c:pt idx="12">
                  <c:v>Наб.Челны</c:v>
                </c:pt>
                <c:pt idx="13">
                  <c:v>Казань</c:v>
                </c:pt>
                <c:pt idx="14">
                  <c:v>Альметьевск</c:v>
                </c:pt>
                <c:pt idx="15">
                  <c:v>Пенза</c:v>
                </c:pt>
                <c:pt idx="16">
                  <c:v>Пенза</c:v>
                </c:pt>
                <c:pt idx="17">
                  <c:v>Пенза</c:v>
                </c:pt>
                <c:pt idx="18">
                  <c:v>Медногорск </c:v>
                </c:pt>
                <c:pt idx="19">
                  <c:v>Оренбург</c:v>
                </c:pt>
                <c:pt idx="20">
                  <c:v>Орск </c:v>
                </c:pt>
                <c:pt idx="21">
                  <c:v>Йошкар-Ола</c:v>
                </c:pt>
                <c:pt idx="22">
                  <c:v> Волжск</c:v>
                </c:pt>
                <c:pt idx="23">
                  <c:v>Стерлитамак </c:v>
                </c:pt>
                <c:pt idx="24">
                  <c:v>Нефтекамск</c:v>
                </c:pt>
                <c:pt idx="25">
                  <c:v>Уфа</c:v>
                </c:pt>
                <c:pt idx="26">
                  <c:v>Кстово</c:v>
                </c:pt>
                <c:pt idx="27">
                  <c:v>Балахна</c:v>
                </c:pt>
                <c:pt idx="28">
                  <c:v>Соликамск</c:v>
                </c:pt>
                <c:pt idx="29">
                  <c:v>Березники</c:v>
                </c:pt>
                <c:pt idx="30">
                  <c:v>Пермь</c:v>
                </c:pt>
              </c:strCache>
            </c:strRef>
          </c:cat>
          <c:val>
            <c:numRef>
              <c:f>Лист1!$C$20:$C$51</c:f>
              <c:numCache>
                <c:formatCode>0.00</c:formatCode>
                <c:ptCount val="31"/>
                <c:pt idx="0">
                  <c:v>1719.36</c:v>
                </c:pt>
                <c:pt idx="1">
                  <c:v>2181.4699999999998</c:v>
                </c:pt>
                <c:pt idx="2">
                  <c:v>1563.1799999999998</c:v>
                </c:pt>
                <c:pt idx="3">
                  <c:v>1868.62</c:v>
                </c:pt>
                <c:pt idx="4">
                  <c:v>1819.58</c:v>
                </c:pt>
                <c:pt idx="5">
                  <c:v>1822.27</c:v>
                </c:pt>
                <c:pt idx="6">
                  <c:v>1499.43</c:v>
                </c:pt>
                <c:pt idx="7">
                  <c:v>1636.1799999999998</c:v>
                </c:pt>
                <c:pt idx="8">
                  <c:v>1736.76</c:v>
                </c:pt>
                <c:pt idx="9">
                  <c:v>1509.6</c:v>
                </c:pt>
                <c:pt idx="10">
                  <c:v>1633.2</c:v>
                </c:pt>
                <c:pt idx="11">
                  <c:v>2191.1999999999998</c:v>
                </c:pt>
                <c:pt idx="12">
                  <c:v>1582.99</c:v>
                </c:pt>
                <c:pt idx="13">
                  <c:v>1691.3799999999999</c:v>
                </c:pt>
                <c:pt idx="14">
                  <c:v>1941.47</c:v>
                </c:pt>
                <c:pt idx="15">
                  <c:v>1732.26</c:v>
                </c:pt>
                <c:pt idx="16">
                  <c:v>1812.36</c:v>
                </c:pt>
                <c:pt idx="17">
                  <c:v>1944.22</c:v>
                </c:pt>
                <c:pt idx="18">
                  <c:v>1294.3</c:v>
                </c:pt>
                <c:pt idx="19">
                  <c:v>1356.41</c:v>
                </c:pt>
                <c:pt idx="20">
                  <c:v>1714.28</c:v>
                </c:pt>
                <c:pt idx="21">
                  <c:v>1912.4</c:v>
                </c:pt>
                <c:pt idx="22">
                  <c:v>2406.1</c:v>
                </c:pt>
                <c:pt idx="23">
                  <c:v>1733.4</c:v>
                </c:pt>
                <c:pt idx="24">
                  <c:v>2092.3200000000002</c:v>
                </c:pt>
                <c:pt idx="25">
                  <c:v>2092.3200000000002</c:v>
                </c:pt>
                <c:pt idx="26">
                  <c:v>2428.04</c:v>
                </c:pt>
                <c:pt idx="27">
                  <c:v>2562.12</c:v>
                </c:pt>
                <c:pt idx="28">
                  <c:v>1499.6499999999999</c:v>
                </c:pt>
                <c:pt idx="29">
                  <c:v>1761.79</c:v>
                </c:pt>
                <c:pt idx="30">
                  <c:v>1888.78</c:v>
                </c:pt>
              </c:numCache>
            </c:numRef>
          </c:val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</c:spPr>
          <c:dLbls>
            <c:dLbl>
              <c:idx val="12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3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4"/>
              <c:spPr>
                <a:solidFill>
                  <a:srgbClr val="CCFF99"/>
                </a:solidFill>
                <a:ln w="25400" cap="flat" cmpd="sng" algn="ctr">
                  <a:solidFill>
                    <a:srgbClr val="92D050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6"/>
              <c:layout>
                <c:manualLayout>
                  <c:x val="5.3006552016504041E-17"/>
                  <c:y val="3.1684444883535974E-3"/>
                </c:manualLayout>
              </c:layout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2D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Лист1!$A$20:$B$56</c:f>
              <c:strCache>
                <c:ptCount val="31"/>
                <c:pt idx="0">
                  <c:v>Саранск</c:v>
                </c:pt>
                <c:pt idx="1">
                  <c:v>Рузаевка</c:v>
                </c:pt>
                <c:pt idx="2">
                  <c:v>Кирово-Чепецк</c:v>
                </c:pt>
                <c:pt idx="3">
                  <c:v>Киров</c:v>
                </c:pt>
                <c:pt idx="4">
                  <c:v>Дмитровград</c:v>
                </c:pt>
                <c:pt idx="5">
                  <c:v>Ульяновск</c:v>
                </c:pt>
                <c:pt idx="6">
                  <c:v>Новочебоксарск</c:v>
                </c:pt>
                <c:pt idx="7">
                  <c:v>Чебоксары</c:v>
                </c:pt>
                <c:pt idx="8">
                  <c:v>Канаш</c:v>
                </c:pt>
                <c:pt idx="9">
                  <c:v>Тольятти</c:v>
                </c:pt>
                <c:pt idx="10">
                  <c:v>Самара</c:v>
                </c:pt>
                <c:pt idx="11">
                  <c:v>Сызрань</c:v>
                </c:pt>
                <c:pt idx="12">
                  <c:v>Наб.Челны</c:v>
                </c:pt>
                <c:pt idx="13">
                  <c:v>Казань</c:v>
                </c:pt>
                <c:pt idx="14">
                  <c:v>Альметьевск</c:v>
                </c:pt>
                <c:pt idx="15">
                  <c:v>Пенза</c:v>
                </c:pt>
                <c:pt idx="16">
                  <c:v>Пенза</c:v>
                </c:pt>
                <c:pt idx="17">
                  <c:v>Пенза</c:v>
                </c:pt>
                <c:pt idx="18">
                  <c:v>Медногорск </c:v>
                </c:pt>
                <c:pt idx="19">
                  <c:v>Оренбург</c:v>
                </c:pt>
                <c:pt idx="20">
                  <c:v>Орск </c:v>
                </c:pt>
                <c:pt idx="21">
                  <c:v>Йошкар-Ола</c:v>
                </c:pt>
                <c:pt idx="22">
                  <c:v> Волжск</c:v>
                </c:pt>
                <c:pt idx="23">
                  <c:v>Стерлитамак </c:v>
                </c:pt>
                <c:pt idx="24">
                  <c:v>Нефтекамск</c:v>
                </c:pt>
                <c:pt idx="25">
                  <c:v>Уфа</c:v>
                </c:pt>
                <c:pt idx="26">
                  <c:v>Кстово</c:v>
                </c:pt>
                <c:pt idx="27">
                  <c:v>Балахна</c:v>
                </c:pt>
                <c:pt idx="28">
                  <c:v>Соликамск</c:v>
                </c:pt>
                <c:pt idx="29">
                  <c:v>Березники</c:v>
                </c:pt>
                <c:pt idx="30">
                  <c:v>Пермь</c:v>
                </c:pt>
              </c:strCache>
            </c:strRef>
          </c:cat>
          <c:val>
            <c:numRef>
              <c:f>Лист1!$D$20:$D$51</c:f>
              <c:numCache>
                <c:formatCode>0.00</c:formatCode>
                <c:ptCount val="31"/>
                <c:pt idx="0">
                  <c:v>1753.09</c:v>
                </c:pt>
                <c:pt idx="1">
                  <c:v>2225.09</c:v>
                </c:pt>
                <c:pt idx="2">
                  <c:v>1606.6</c:v>
                </c:pt>
                <c:pt idx="3">
                  <c:v>1920.1399999999999</c:v>
                </c:pt>
                <c:pt idx="4">
                  <c:v>1849.97</c:v>
                </c:pt>
                <c:pt idx="5">
                  <c:v>1831.3799999999999</c:v>
                </c:pt>
                <c:pt idx="6">
                  <c:v>1489.48</c:v>
                </c:pt>
                <c:pt idx="7">
                  <c:v>1655.6599999999999</c:v>
                </c:pt>
                <c:pt idx="8">
                  <c:v>1788.1899999999998</c:v>
                </c:pt>
                <c:pt idx="9">
                  <c:v>1554</c:v>
                </c:pt>
                <c:pt idx="10">
                  <c:v>1682.4</c:v>
                </c:pt>
                <c:pt idx="11">
                  <c:v>2238</c:v>
                </c:pt>
                <c:pt idx="12">
                  <c:v>1619.98</c:v>
                </c:pt>
                <c:pt idx="13">
                  <c:v>1741.49</c:v>
                </c:pt>
                <c:pt idx="14">
                  <c:v>1968.56</c:v>
                </c:pt>
                <c:pt idx="15">
                  <c:v>1760.99</c:v>
                </c:pt>
                <c:pt idx="16">
                  <c:v>1848.96</c:v>
                </c:pt>
                <c:pt idx="17">
                  <c:v>1979.3799999999999</c:v>
                </c:pt>
                <c:pt idx="18">
                  <c:v>1353.84</c:v>
                </c:pt>
                <c:pt idx="19">
                  <c:v>1383.54</c:v>
                </c:pt>
                <c:pt idx="20">
                  <c:v>1740</c:v>
                </c:pt>
                <c:pt idx="21">
                  <c:v>1950.49</c:v>
                </c:pt>
                <c:pt idx="22">
                  <c:v>2456.9</c:v>
                </c:pt>
                <c:pt idx="23">
                  <c:v>1768.07</c:v>
                </c:pt>
                <c:pt idx="24">
                  <c:v>2134.16</c:v>
                </c:pt>
                <c:pt idx="25">
                  <c:v>2134.16</c:v>
                </c:pt>
                <c:pt idx="26">
                  <c:v>2547.02</c:v>
                </c:pt>
                <c:pt idx="27">
                  <c:v>2613.36</c:v>
                </c:pt>
                <c:pt idx="28">
                  <c:v>1534.1499999999999</c:v>
                </c:pt>
                <c:pt idx="29">
                  <c:v>1834.91</c:v>
                </c:pt>
                <c:pt idx="30">
                  <c:v>1941.6899999999998</c:v>
                </c:pt>
              </c:numCache>
            </c:numRef>
          </c:val>
        </c:ser>
        <c:dLbls/>
        <c:axId val="115931008"/>
        <c:axId val="115932544"/>
      </c:barChart>
      <c:catAx>
        <c:axId val="115931008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 sz="9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5932544"/>
        <c:crosses val="autoZero"/>
        <c:auto val="1"/>
        <c:lblAlgn val="ctr"/>
        <c:lblOffset val="100"/>
      </c:catAx>
      <c:valAx>
        <c:axId val="115932544"/>
        <c:scaling>
          <c:orientation val="minMax"/>
        </c:scaling>
        <c:delete val="1"/>
        <c:axPos val="l"/>
        <c:majorGridlines/>
        <c:numFmt formatCode="0.00" sourceLinked="1"/>
        <c:tickLblPos val="nextTo"/>
        <c:crossAx val="115931008"/>
        <c:crosses val="autoZero"/>
        <c:crossBetween val="between"/>
      </c:valAx>
    </c:plotArea>
    <c:plotVisOnly val="1"/>
    <c:dispBlanksAs val="gap"/>
  </c:chart>
  <c:spPr>
    <a:solidFill>
      <a:sysClr val="window" lastClr="FFFFFF"/>
    </a:solidFill>
    <a:ln w="3175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7303384538122693E-2"/>
          <c:y val="0.12076509717586345"/>
          <c:w val="0.91812980581200099"/>
          <c:h val="0.442174324740193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Лист1!$A$2:$A$9</c:f>
              <c:strCache>
                <c:ptCount val="8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 </c:v>
                </c:pt>
                <c:pt idx="3">
                  <c:v>Ульяновская обл</c:v>
                </c:pt>
                <c:pt idx="4">
                  <c:v>Пермский край</c:v>
                </c:pt>
                <c:pt idx="5">
                  <c:v>Самарская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856.8599999999999</c:v>
                </c:pt>
                <c:pt idx="1">
                  <c:v>956.01</c:v>
                </c:pt>
                <c:pt idx="2">
                  <c:v>1172.6299999999999</c:v>
                </c:pt>
                <c:pt idx="3">
                  <c:v>1241.94</c:v>
                </c:pt>
                <c:pt idx="4">
                  <c:v>1205.03</c:v>
                </c:pt>
                <c:pt idx="5">
                  <c:v>1253.3799999999999</c:v>
                </c:pt>
                <c:pt idx="6">
                  <c:v>1343.62</c:v>
                </c:pt>
                <c:pt idx="7">
                  <c:v>1398.29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Республика Татарстан</c:v>
                </c:pt>
                <c:pt idx="1">
                  <c:v>Республика Марий Эл</c:v>
                </c:pt>
                <c:pt idx="2">
                  <c:v>Чувашская Республика </c:v>
                </c:pt>
                <c:pt idx="3">
                  <c:v>Ульяновская обл</c:v>
                </c:pt>
                <c:pt idx="4">
                  <c:v>Пермский край</c:v>
                </c:pt>
                <c:pt idx="5">
                  <c:v>Самарская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907.64</c:v>
                </c:pt>
                <c:pt idx="1">
                  <c:v>975.13</c:v>
                </c:pt>
                <c:pt idx="2">
                  <c:v>1178.99</c:v>
                </c:pt>
                <c:pt idx="3">
                  <c:v>1241.94</c:v>
                </c:pt>
                <c:pt idx="4">
                  <c:v>1244.8</c:v>
                </c:pt>
                <c:pt idx="5">
                  <c:v>1289.1699999999998</c:v>
                </c:pt>
                <c:pt idx="6">
                  <c:v>1367.85</c:v>
                </c:pt>
                <c:pt idx="7">
                  <c:v>1420.6599999999999</c:v>
                </c:pt>
              </c:numCache>
            </c:numRef>
          </c:val>
        </c:ser>
        <c:dLbls/>
        <c:axId val="127292544"/>
        <c:axId val="127294080"/>
      </c:barChart>
      <c:catAx>
        <c:axId val="127292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127294080"/>
        <c:crosses val="autoZero"/>
        <c:auto val="1"/>
        <c:lblAlgn val="ctr"/>
        <c:lblOffset val="100"/>
      </c:catAx>
      <c:valAx>
        <c:axId val="12729408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2925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355779348816708E-2"/>
          <c:y val="0.93903652676183036"/>
          <c:w val="0.29299691633178976"/>
          <c:h val="5.7271027152427628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311E-2"/>
          <c:y val="1.8494781889434778E-2"/>
          <c:w val="0.78113696028525248"/>
          <c:h val="0.6825895277204890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Лист1!$A$2:$A$13</c:f>
              <c:strCache>
                <c:ptCount val="12"/>
                <c:pt idx="0">
                  <c:v>Республика Татарстан</c:v>
                </c:pt>
                <c:pt idx="1">
                  <c:v>Республика Мордовия</c:v>
                </c:pt>
                <c:pt idx="2">
                  <c:v>Республика Марий Эл</c:v>
                </c:pt>
                <c:pt idx="3">
                  <c:v>Ульяновская обл</c:v>
                </c:pt>
                <c:pt idx="4">
                  <c:v>Чувашская Республика </c:v>
                </c:pt>
                <c:pt idx="5">
                  <c:v>Кировская обл</c:v>
                </c:pt>
                <c:pt idx="6">
                  <c:v>Самарская обл</c:v>
                </c:pt>
                <c:pt idx="7">
                  <c:v>Пензенская обл</c:v>
                </c:pt>
                <c:pt idx="8">
                  <c:v>Республика Башкортостан 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Пермский край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0.00">
                  <c:v>653.11</c:v>
                </c:pt>
                <c:pt idx="1">
                  <c:v>745.05</c:v>
                </c:pt>
                <c:pt idx="2">
                  <c:v>736.73</c:v>
                </c:pt>
                <c:pt idx="3" formatCode="0.00">
                  <c:v>772.58</c:v>
                </c:pt>
                <c:pt idx="4">
                  <c:v>775.83999999999992</c:v>
                </c:pt>
                <c:pt idx="5">
                  <c:v>795.14</c:v>
                </c:pt>
                <c:pt idx="6">
                  <c:v>852.56</c:v>
                </c:pt>
                <c:pt idx="7">
                  <c:v>845.43</c:v>
                </c:pt>
                <c:pt idx="8">
                  <c:v>866.91</c:v>
                </c:pt>
                <c:pt idx="9">
                  <c:v>929.42</c:v>
                </c:pt>
                <c:pt idx="10">
                  <c:v>955.98</c:v>
                </c:pt>
                <c:pt idx="11">
                  <c:v>1010.48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978,4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2.7774691700922123E-3"/>
                  <c:y val="9.2825965932139629E-3"/>
                </c:manualLayout>
              </c:layout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Республика Татарстан</c:v>
                </c:pt>
                <c:pt idx="1">
                  <c:v>Республика Мордовия</c:v>
                </c:pt>
                <c:pt idx="2">
                  <c:v>Республика Марий Эл</c:v>
                </c:pt>
                <c:pt idx="3">
                  <c:v>Ульяновская обл</c:v>
                </c:pt>
                <c:pt idx="4">
                  <c:v>Чувашская Республика </c:v>
                </c:pt>
                <c:pt idx="5">
                  <c:v>Кировская обл</c:v>
                </c:pt>
                <c:pt idx="6">
                  <c:v>Самарская обл</c:v>
                </c:pt>
                <c:pt idx="7">
                  <c:v>Пензенская обл</c:v>
                </c:pt>
                <c:pt idx="8">
                  <c:v>Республика Башкортостан 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Пермский край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 formatCode="0.00">
                  <c:v>739.11</c:v>
                </c:pt>
                <c:pt idx="1">
                  <c:v>755.94999999999993</c:v>
                </c:pt>
                <c:pt idx="2">
                  <c:v>759.98</c:v>
                </c:pt>
                <c:pt idx="3" formatCode="0.00">
                  <c:v>772.37</c:v>
                </c:pt>
                <c:pt idx="4">
                  <c:v>775.87</c:v>
                </c:pt>
                <c:pt idx="5">
                  <c:v>816.41</c:v>
                </c:pt>
                <c:pt idx="6">
                  <c:v>867.52</c:v>
                </c:pt>
                <c:pt idx="7">
                  <c:v>872.93</c:v>
                </c:pt>
                <c:pt idx="8">
                  <c:v>929.7700000000001</c:v>
                </c:pt>
                <c:pt idx="9">
                  <c:v>978.4</c:v>
                </c:pt>
                <c:pt idx="10">
                  <c:v>978.81</c:v>
                </c:pt>
                <c:pt idx="11">
                  <c:v>1043.83</c:v>
                </c:pt>
              </c:numCache>
            </c:numRef>
          </c:val>
        </c:ser>
        <c:dLbls/>
        <c:axId val="117449856"/>
        <c:axId val="117451392"/>
      </c:barChart>
      <c:catAx>
        <c:axId val="117449856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117451392"/>
        <c:crosses val="autoZero"/>
        <c:auto val="1"/>
        <c:lblAlgn val="ctr"/>
        <c:lblOffset val="100"/>
      </c:catAx>
      <c:valAx>
        <c:axId val="117451392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174498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76874922908853"/>
          <c:y val="0.2803161442871222"/>
          <c:w val="0.12568474456468967"/>
          <c:h val="9.7308656082232603E-2"/>
        </c:manualLayout>
      </c:layout>
      <c:txPr>
        <a:bodyPr/>
        <a:lstStyle/>
        <a:p>
          <a:pPr>
            <a:defRPr sz="12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539226060492401E-2"/>
          <c:y val="6.4939390401259789E-2"/>
          <c:w val="0.87844284938357842"/>
          <c:h val="0.592909021235064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B050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Лист1!$A$2:$A$10</c:f>
              <c:strCache>
                <c:ptCount val="9"/>
                <c:pt idx="0">
                  <c:v>Оренбургская обл </c:v>
                </c:pt>
                <c:pt idx="1">
                  <c:v>Пензенская обл</c:v>
                </c:pt>
                <c:pt idx="2">
                  <c:v>Чувашская Республика </c:v>
                </c:pt>
                <c:pt idx="3">
                  <c:v>Пермский край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Самарская обл</c:v>
                </c:pt>
                <c:pt idx="7">
                  <c:v>Республика Мордовия</c:v>
                </c:pt>
                <c:pt idx="8">
                  <c:v>Республика Башкортостан</c:v>
                </c:pt>
              </c:strCache>
            </c:strRef>
          </c:cat>
          <c:val>
            <c:numRef>
              <c:f>Лист1!$B$2:$B$10</c:f>
              <c:numCache>
                <c:formatCode>0.00</c:formatCode>
                <c:ptCount val="9"/>
                <c:pt idx="0">
                  <c:v>1270.3399999999999</c:v>
                </c:pt>
                <c:pt idx="1">
                  <c:v>1438.06</c:v>
                </c:pt>
                <c:pt idx="2">
                  <c:v>1452.6899999999998</c:v>
                </c:pt>
                <c:pt idx="3">
                  <c:v>1441.96</c:v>
                </c:pt>
                <c:pt idx="4">
                  <c:v>1510.09</c:v>
                </c:pt>
                <c:pt idx="5">
                  <c:v>1549.42</c:v>
                </c:pt>
                <c:pt idx="6">
                  <c:v>1698.1</c:v>
                </c:pt>
                <c:pt idx="7">
                  <c:v>1958.01</c:v>
                </c:pt>
                <c:pt idx="8">
                  <c:v>1956.76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Оренбургская обл </c:v>
                </c:pt>
                <c:pt idx="1">
                  <c:v>Пензенская обл</c:v>
                </c:pt>
                <c:pt idx="2">
                  <c:v>Чувашская Республика </c:v>
                </c:pt>
                <c:pt idx="3">
                  <c:v>Пермский край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Самарская обл</c:v>
                </c:pt>
                <c:pt idx="7">
                  <c:v>Республика Мордовия</c:v>
                </c:pt>
                <c:pt idx="8">
                  <c:v>Республика Башкортостан</c:v>
                </c:pt>
              </c:strCache>
            </c:strRef>
          </c:cat>
          <c:val>
            <c:numRef>
              <c:f>Лист1!$C$2:$C$10</c:f>
              <c:numCache>
                <c:formatCode>0.00</c:formatCode>
                <c:ptCount val="9"/>
                <c:pt idx="0">
                  <c:v>1290.6699999999998</c:v>
                </c:pt>
                <c:pt idx="1">
                  <c:v>1468.91</c:v>
                </c:pt>
                <c:pt idx="2">
                  <c:v>1494.44</c:v>
                </c:pt>
                <c:pt idx="3">
                  <c:v>1499.6399999999999</c:v>
                </c:pt>
                <c:pt idx="4">
                  <c:v>1537.27</c:v>
                </c:pt>
                <c:pt idx="5">
                  <c:v>1579.56</c:v>
                </c:pt>
                <c:pt idx="6">
                  <c:v>1732.3</c:v>
                </c:pt>
                <c:pt idx="7">
                  <c:v>1989.26</c:v>
                </c:pt>
                <c:pt idx="8">
                  <c:v>1992.8899999999999</c:v>
                </c:pt>
              </c:numCache>
            </c:numRef>
          </c:val>
        </c:ser>
        <c:dLbls/>
        <c:axId val="127443712"/>
        <c:axId val="127445248"/>
      </c:barChart>
      <c:catAx>
        <c:axId val="127443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7445248"/>
        <c:crosses val="autoZero"/>
        <c:auto val="1"/>
        <c:lblAlgn val="ctr"/>
        <c:lblOffset val="100"/>
      </c:catAx>
      <c:valAx>
        <c:axId val="12744524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44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970307488603273E-2"/>
          <c:y val="0.90534426780783872"/>
          <c:w val="0.39232173201156162"/>
          <c:h val="7.2555133428935534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0259511331388786E-2"/>
          <c:y val="4.909716795949183E-2"/>
          <c:w val="0.92556530604067677"/>
          <c:h val="0.716478356280854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Республика Марий Эл</c:v>
                </c:pt>
                <c:pt idx="2">
                  <c:v>Удмуртская Республика</c:v>
                </c:pt>
                <c:pt idx="3">
                  <c:v>Республика Татарстан</c:v>
                </c:pt>
                <c:pt idx="4">
                  <c:v>Республика Мордовия</c:v>
                </c:pt>
                <c:pt idx="5">
                  <c:v>Ульяновская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16.600000000000001</c:v>
                </c:pt>
                <c:pt idx="1">
                  <c:v>18.72</c:v>
                </c:pt>
                <c:pt idx="2">
                  <c:v>19.18</c:v>
                </c:pt>
                <c:pt idx="3">
                  <c:v>19.95</c:v>
                </c:pt>
                <c:pt idx="4">
                  <c:v>20.39</c:v>
                </c:pt>
                <c:pt idx="5" formatCode="0.00">
                  <c:v>21.43</c:v>
                </c:pt>
                <c:pt idx="6">
                  <c:v>22.279999999999998</c:v>
                </c:pt>
                <c:pt idx="7">
                  <c:v>23.01</c:v>
                </c:pt>
                <c:pt idx="8" formatCode="0.00">
                  <c:v>21.01</c:v>
                </c:pt>
                <c:pt idx="9">
                  <c:v>26.24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23,47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Республика Марий Эл</c:v>
                </c:pt>
                <c:pt idx="2">
                  <c:v>Удмуртская Республика</c:v>
                </c:pt>
                <c:pt idx="3">
                  <c:v>Республика Татарстан</c:v>
                </c:pt>
                <c:pt idx="4">
                  <c:v>Республика Мордовия</c:v>
                </c:pt>
                <c:pt idx="5">
                  <c:v>Ульяновская обл</c:v>
                </c:pt>
                <c:pt idx="6">
                  <c:v>Пензенская обл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16.93</c:v>
                </c:pt>
                <c:pt idx="1">
                  <c:v>19.39</c:v>
                </c:pt>
                <c:pt idx="2">
                  <c:v>19.68</c:v>
                </c:pt>
                <c:pt idx="3">
                  <c:v>20.38</c:v>
                </c:pt>
                <c:pt idx="4">
                  <c:v>20.95</c:v>
                </c:pt>
                <c:pt idx="5" formatCode="0.00">
                  <c:v>22.69</c:v>
                </c:pt>
                <c:pt idx="6">
                  <c:v>22.73</c:v>
                </c:pt>
                <c:pt idx="7">
                  <c:v>23.47</c:v>
                </c:pt>
                <c:pt idx="8">
                  <c:v>24.79</c:v>
                </c:pt>
                <c:pt idx="9">
                  <c:v>27.29</c:v>
                </c:pt>
              </c:numCache>
            </c:numRef>
          </c:val>
        </c:ser>
        <c:dLbls/>
        <c:axId val="127466496"/>
        <c:axId val="127632128"/>
      </c:barChart>
      <c:catAx>
        <c:axId val="127466496"/>
        <c:scaling>
          <c:orientation val="minMax"/>
        </c:scaling>
        <c:axPos val="b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900"/>
            </a:pPr>
            <a:endParaRPr lang="ru-RU"/>
          </a:p>
        </c:txPr>
        <c:crossAx val="127632128"/>
        <c:crosses val="autoZero"/>
        <c:auto val="1"/>
        <c:lblAlgn val="ctr"/>
        <c:lblOffset val="100"/>
      </c:catAx>
      <c:valAx>
        <c:axId val="127632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27466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6405107993465212E-2"/>
          <c:y val="0.9337820050315897"/>
          <c:w val="0.40533258144359186"/>
          <c:h val="6.3049799963874747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solidFill>
      <a:sysClr val="window" lastClr="FFFFFF"/>
    </a:solidFill>
  </c:spPr>
  <c:txPr>
    <a:bodyPr/>
    <a:lstStyle/>
    <a:p>
      <a:pPr>
        <a:defRPr sz="1800"/>
      </a:pPr>
      <a:endParaRPr lang="ru-RU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8.3034292486020081E-2"/>
          <c:w val="0.92556530604067677"/>
          <c:h val="0.667770016294486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Татарстан</c:v>
                </c:pt>
                <c:pt idx="3">
                  <c:v>Республика Башкортостан </c:v>
                </c:pt>
                <c:pt idx="4">
                  <c:v>Пензенская обл</c:v>
                </c:pt>
                <c:pt idx="5">
                  <c:v>Ульяновская обл</c:v>
                </c:pt>
                <c:pt idx="6">
                  <c:v>Республика Мордовия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19.809999999999999</c:v>
                </c:pt>
                <c:pt idx="1">
                  <c:v>22.18</c:v>
                </c:pt>
                <c:pt idx="2" formatCode="0.00">
                  <c:v>24.85</c:v>
                </c:pt>
                <c:pt idx="3">
                  <c:v>25.57</c:v>
                </c:pt>
                <c:pt idx="4">
                  <c:v>25.53</c:v>
                </c:pt>
                <c:pt idx="5" formatCode="0.00">
                  <c:v>24.259999999999998</c:v>
                </c:pt>
                <c:pt idx="6">
                  <c:v>25.71</c:v>
                </c:pt>
                <c:pt idx="7">
                  <c:v>26.25</c:v>
                </c:pt>
                <c:pt idx="8">
                  <c:v>29.24</c:v>
                </c:pt>
                <c:pt idx="9">
                  <c:v>31.479999999999997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26,78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Татарстан</c:v>
                </c:pt>
                <c:pt idx="3">
                  <c:v>Республика Башкортостан </c:v>
                </c:pt>
                <c:pt idx="4">
                  <c:v>Пензенская обл</c:v>
                </c:pt>
                <c:pt idx="5">
                  <c:v>Ульяновская обл</c:v>
                </c:pt>
                <c:pt idx="6">
                  <c:v>Республика Мордовия</c:v>
                </c:pt>
                <c:pt idx="7">
                  <c:v>Оренбургская обл </c:v>
                </c:pt>
                <c:pt idx="8">
                  <c:v>Самарская обл</c:v>
                </c:pt>
                <c:pt idx="9">
                  <c:v>Пермский край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20.22</c:v>
                </c:pt>
                <c:pt idx="1">
                  <c:v>22.74</c:v>
                </c:pt>
                <c:pt idx="2">
                  <c:v>25.37</c:v>
                </c:pt>
                <c:pt idx="3">
                  <c:v>25.959999999999997</c:v>
                </c:pt>
                <c:pt idx="4">
                  <c:v>26.06</c:v>
                </c:pt>
                <c:pt idx="5" formatCode="0.00">
                  <c:v>26.130000000000003</c:v>
                </c:pt>
                <c:pt idx="6">
                  <c:v>26.32</c:v>
                </c:pt>
                <c:pt idx="7">
                  <c:v>26.779999999999998</c:v>
                </c:pt>
                <c:pt idx="8">
                  <c:v>29.959999999999997</c:v>
                </c:pt>
                <c:pt idx="9">
                  <c:v>32.11</c:v>
                </c:pt>
              </c:numCache>
            </c:numRef>
          </c:val>
        </c:ser>
        <c:dLbls/>
        <c:axId val="127556224"/>
        <c:axId val="127634432"/>
      </c:barChart>
      <c:catAx>
        <c:axId val="127556224"/>
        <c:scaling>
          <c:orientation val="minMax"/>
        </c:scaling>
        <c:axPos val="b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127634432"/>
        <c:crosses val="autoZero"/>
        <c:auto val="1"/>
        <c:lblAlgn val="ctr"/>
        <c:lblOffset val="100"/>
      </c:catAx>
      <c:valAx>
        <c:axId val="127634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2755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0622508245896175E-2"/>
          <c:y val="0.89892911565970024"/>
          <c:w val="0.38364783239020805"/>
          <c:h val="9.156555087523915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22673857901E-2"/>
          <c:y val="7.7155316075991562E-2"/>
          <c:w val="0.89192762428824435"/>
          <c:h val="0.744196709624856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Республика Марий Эл</c:v>
                </c:pt>
                <c:pt idx="1">
                  <c:v>Республика Татарстан</c:v>
                </c:pt>
                <c:pt idx="2">
                  <c:v>Пензенская обл</c:v>
                </c:pt>
                <c:pt idx="3">
                  <c:v>Самарская обл</c:v>
                </c:pt>
                <c:pt idx="4">
                  <c:v>Пермский край</c:v>
                </c:pt>
                <c:pt idx="5">
                  <c:v>Удмуртская Республика</c:v>
                </c:pt>
                <c:pt idx="6">
                  <c:v>Чувашская Республика</c:v>
                </c:pt>
                <c:pt idx="7">
                  <c:v>Ульяновская обл</c:v>
                </c:pt>
                <c:pt idx="8">
                  <c:v>Оренбургская обл </c:v>
                </c:pt>
                <c:pt idx="9">
                  <c:v>Республика Мордовия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2.79</c:v>
                </c:pt>
                <c:pt idx="1">
                  <c:v>3.11</c:v>
                </c:pt>
                <c:pt idx="2">
                  <c:v>3.22</c:v>
                </c:pt>
                <c:pt idx="3">
                  <c:v>3.4699999999999998</c:v>
                </c:pt>
                <c:pt idx="4">
                  <c:v>4.95</c:v>
                </c:pt>
                <c:pt idx="5">
                  <c:v>5.3</c:v>
                </c:pt>
                <c:pt idx="6">
                  <c:v>8.9700000000000006</c:v>
                </c:pt>
                <c:pt idx="7">
                  <c:v>10.639999999999999</c:v>
                </c:pt>
                <c:pt idx="8">
                  <c:v>17.36</c:v>
                </c:pt>
                <c:pt idx="9">
                  <c:v>26.21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17,71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Республика Марий Эл</c:v>
                </c:pt>
                <c:pt idx="1">
                  <c:v>Республика Татарстан</c:v>
                </c:pt>
                <c:pt idx="2">
                  <c:v>Пензенская обл</c:v>
                </c:pt>
                <c:pt idx="3">
                  <c:v>Самарская обл</c:v>
                </c:pt>
                <c:pt idx="4">
                  <c:v>Пермский край</c:v>
                </c:pt>
                <c:pt idx="5">
                  <c:v>Удмуртская Республика</c:v>
                </c:pt>
                <c:pt idx="6">
                  <c:v>Чувашская Республика</c:v>
                </c:pt>
                <c:pt idx="7">
                  <c:v>Ульяновская обл</c:v>
                </c:pt>
                <c:pt idx="8">
                  <c:v>Оренбургская обл </c:v>
                </c:pt>
                <c:pt idx="9">
                  <c:v>Республика Мордовия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2.92</c:v>
                </c:pt>
                <c:pt idx="1">
                  <c:v>3.17</c:v>
                </c:pt>
                <c:pt idx="2">
                  <c:v>3.27</c:v>
                </c:pt>
                <c:pt idx="3">
                  <c:v>3.67</c:v>
                </c:pt>
                <c:pt idx="4">
                  <c:v>5.05</c:v>
                </c:pt>
                <c:pt idx="5">
                  <c:v>5.49</c:v>
                </c:pt>
                <c:pt idx="6">
                  <c:v>9.09</c:v>
                </c:pt>
                <c:pt idx="7">
                  <c:v>10.860000000000001</c:v>
                </c:pt>
                <c:pt idx="8">
                  <c:v>17.71</c:v>
                </c:pt>
                <c:pt idx="9">
                  <c:v>26.84</c:v>
                </c:pt>
              </c:numCache>
            </c:numRef>
          </c:val>
        </c:ser>
        <c:dLbls/>
        <c:axId val="136310144"/>
        <c:axId val="136410240"/>
      </c:barChart>
      <c:catAx>
        <c:axId val="136310144"/>
        <c:scaling>
          <c:orientation val="minMax"/>
        </c:scaling>
        <c:axPos val="b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136410240"/>
        <c:crosses val="autoZero"/>
        <c:auto val="1"/>
        <c:lblAlgn val="ctr"/>
        <c:lblOffset val="100"/>
      </c:catAx>
      <c:valAx>
        <c:axId val="13641024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310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233451838684592"/>
          <c:y val="0.10232775062030143"/>
          <c:w val="0.3561994512281082"/>
          <c:h val="7.9807567677665461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598425196850396E-2"/>
          <c:y val="2.0581167564309454E-2"/>
          <c:w val="0.93679997812773419"/>
          <c:h val="0.46300273484161275"/>
        </c:manualLayout>
      </c:layout>
      <c:barChart>
        <c:barDir val="col"/>
        <c:grouping val="clustered"/>
        <c:ser>
          <c:idx val="0"/>
          <c:order val="0"/>
          <c:tx>
            <c:strRef>
              <c:f>Лист1!$C$21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C0504D">
                <a:lumMod val="75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20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1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2"/>
              <c:spPr>
                <a:solidFill>
                  <a:srgbClr val="CCFF99"/>
                </a:solidFill>
                <a:ln w="25400" cap="flat" cmpd="sng" algn="ctr">
                  <a:solidFill>
                    <a:srgbClr val="C0504D">
                      <a:lumMod val="75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C0504D">
                    <a:lumMod val="75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Лист1!$A$22:$B$55</c:f>
              <c:strCache>
                <c:ptCount val="34"/>
                <c:pt idx="0">
                  <c:v>Ульяновск</c:v>
                </c:pt>
                <c:pt idx="1">
                  <c:v>Ульяновск</c:v>
                </c:pt>
                <c:pt idx="2">
                  <c:v>Йошкар-Ола</c:v>
                </c:pt>
                <c:pt idx="3">
                  <c:v>Волжск</c:v>
                </c:pt>
                <c:pt idx="4">
                  <c:v>Козьмодемьянск</c:v>
                </c:pt>
                <c:pt idx="5">
                  <c:v>Стерлитамак</c:v>
                </c:pt>
                <c:pt idx="6">
                  <c:v>Нефтекамск</c:v>
                </c:pt>
                <c:pt idx="7">
                  <c:v>Уфа</c:v>
                </c:pt>
                <c:pt idx="8">
                  <c:v>Чебоксары</c:v>
                </c:pt>
                <c:pt idx="9">
                  <c:v>Новочебоксарск</c:v>
                </c:pt>
                <c:pt idx="10">
                  <c:v>Канаш</c:v>
                </c:pt>
                <c:pt idx="11">
                  <c:v>Н.Новгород</c:v>
                </c:pt>
                <c:pt idx="12">
                  <c:v>Балахна</c:v>
                </c:pt>
                <c:pt idx="13">
                  <c:v>Кстово</c:v>
                </c:pt>
                <c:pt idx="14">
                  <c:v>Заречный</c:v>
                </c:pt>
                <c:pt idx="15">
                  <c:v>Пенза</c:v>
                </c:pt>
                <c:pt idx="16">
                  <c:v>Кузнецк</c:v>
                </c:pt>
                <c:pt idx="17">
                  <c:v>Ижевск</c:v>
                </c:pt>
                <c:pt idx="18">
                  <c:v>Глазов</c:v>
                </c:pt>
                <c:pt idx="19">
                  <c:v>Сарапул</c:v>
                </c:pt>
                <c:pt idx="20">
                  <c:v>Казань</c:v>
                </c:pt>
                <c:pt idx="21">
                  <c:v>Наб.Челны</c:v>
                </c:pt>
                <c:pt idx="22">
                  <c:v>Нижнекамск</c:v>
                </c:pt>
                <c:pt idx="23">
                  <c:v>Тольятти</c:v>
                </c:pt>
                <c:pt idx="24">
                  <c:v>Сызрань</c:v>
                </c:pt>
                <c:pt idx="25">
                  <c:v>Самара</c:v>
                </c:pt>
                <c:pt idx="26">
                  <c:v>Березники</c:v>
                </c:pt>
                <c:pt idx="27">
                  <c:v>Пермь </c:v>
                </c:pt>
                <c:pt idx="28">
                  <c:v>Орск</c:v>
                </c:pt>
                <c:pt idx="29">
                  <c:v>Оренбург</c:v>
                </c:pt>
                <c:pt idx="30">
                  <c:v>Бузулук</c:v>
                </c:pt>
                <c:pt idx="31">
                  <c:v>Саранск</c:v>
                </c:pt>
                <c:pt idx="32">
                  <c:v>Рузаевка</c:v>
                </c:pt>
                <c:pt idx="33">
                  <c:v>Киров </c:v>
                </c:pt>
              </c:strCache>
            </c:strRef>
          </c:cat>
          <c:val>
            <c:numRef>
              <c:f>Лист1!$C$22:$C$55</c:f>
              <c:numCache>
                <c:formatCode>0.00</c:formatCode>
                <c:ptCount val="34"/>
                <c:pt idx="0">
                  <c:v>17.09</c:v>
                </c:pt>
                <c:pt idx="1">
                  <c:v>24.53</c:v>
                </c:pt>
                <c:pt idx="2">
                  <c:v>17.34</c:v>
                </c:pt>
                <c:pt idx="3">
                  <c:v>19.399999999999999</c:v>
                </c:pt>
                <c:pt idx="4">
                  <c:v>38.770000000000003</c:v>
                </c:pt>
                <c:pt idx="5">
                  <c:v>18.04</c:v>
                </c:pt>
                <c:pt idx="6">
                  <c:v>20.74</c:v>
                </c:pt>
                <c:pt idx="7">
                  <c:v>25.25</c:v>
                </c:pt>
                <c:pt idx="8">
                  <c:v>18.079999999999995</c:v>
                </c:pt>
                <c:pt idx="9">
                  <c:v>19.32</c:v>
                </c:pt>
                <c:pt idx="10">
                  <c:v>26.05</c:v>
                </c:pt>
                <c:pt idx="11">
                  <c:v>18.600000000000001</c:v>
                </c:pt>
                <c:pt idx="12">
                  <c:v>27.69</c:v>
                </c:pt>
                <c:pt idx="13">
                  <c:v>32.11</c:v>
                </c:pt>
                <c:pt idx="14">
                  <c:v>19.100000000000001</c:v>
                </c:pt>
                <c:pt idx="15">
                  <c:v>25.279999999999998</c:v>
                </c:pt>
                <c:pt idx="16">
                  <c:v>32.17</c:v>
                </c:pt>
                <c:pt idx="17">
                  <c:v>19.39</c:v>
                </c:pt>
                <c:pt idx="18">
                  <c:v>22.459999999999997</c:v>
                </c:pt>
                <c:pt idx="19">
                  <c:v>32.54</c:v>
                </c:pt>
                <c:pt idx="20">
                  <c:v>19.97</c:v>
                </c:pt>
                <c:pt idx="21">
                  <c:v>21.97</c:v>
                </c:pt>
                <c:pt idx="22">
                  <c:v>25.439999999999998</c:v>
                </c:pt>
                <c:pt idx="23">
                  <c:v>21.79</c:v>
                </c:pt>
                <c:pt idx="24">
                  <c:v>22.37</c:v>
                </c:pt>
                <c:pt idx="25">
                  <c:v>28.21</c:v>
                </c:pt>
                <c:pt idx="26">
                  <c:v>23.7</c:v>
                </c:pt>
                <c:pt idx="27">
                  <c:v>33.03</c:v>
                </c:pt>
                <c:pt idx="28">
                  <c:v>24.23</c:v>
                </c:pt>
                <c:pt idx="29">
                  <c:v>27.459999999999997</c:v>
                </c:pt>
                <c:pt idx="30">
                  <c:v>29.41</c:v>
                </c:pt>
                <c:pt idx="31">
                  <c:v>24.6</c:v>
                </c:pt>
                <c:pt idx="32">
                  <c:v>26.959999999999997</c:v>
                </c:pt>
                <c:pt idx="33">
                  <c:v>27.650000000000002</c:v>
                </c:pt>
              </c:numCache>
            </c:numRef>
          </c:val>
        </c:ser>
        <c:ser>
          <c:idx val="1"/>
          <c:order val="1"/>
          <c:tx>
            <c:strRef>
              <c:f>Лист1!$D$21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F79646">
                <a:lumMod val="60000"/>
                <a:lumOff val="40000"/>
              </a:srgbClr>
            </a:solidFill>
          </c:spPr>
          <c:dLbls>
            <c:dLbl>
              <c:idx val="20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1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dLbl>
              <c:idx val="22"/>
              <c:spPr>
                <a:solidFill>
                  <a:srgbClr val="CCFF99"/>
                </a:solidFill>
                <a:ln w="25400" cap="flat" cmpd="sng" algn="ctr">
                  <a:solidFill>
                    <a:srgbClr val="F79646">
                      <a:lumMod val="60000"/>
                      <a:lumOff val="40000"/>
                    </a:srgb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F79646">
                    <a:lumMod val="60000"/>
                    <a:lumOff val="40000"/>
                  </a:srgb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Лист1!$A$22:$B$55</c:f>
              <c:strCache>
                <c:ptCount val="34"/>
                <c:pt idx="0">
                  <c:v>Ульяновск</c:v>
                </c:pt>
                <c:pt idx="1">
                  <c:v>Ульяновск</c:v>
                </c:pt>
                <c:pt idx="2">
                  <c:v>Йошкар-Ола</c:v>
                </c:pt>
                <c:pt idx="3">
                  <c:v>Волжск</c:v>
                </c:pt>
                <c:pt idx="4">
                  <c:v>Козьмодемьянск</c:v>
                </c:pt>
                <c:pt idx="5">
                  <c:v>Стерлитамак</c:v>
                </c:pt>
                <c:pt idx="6">
                  <c:v>Нефтекамск</c:v>
                </c:pt>
                <c:pt idx="7">
                  <c:v>Уфа</c:v>
                </c:pt>
                <c:pt idx="8">
                  <c:v>Чебоксары</c:v>
                </c:pt>
                <c:pt idx="9">
                  <c:v>Новочебоксарск</c:v>
                </c:pt>
                <c:pt idx="10">
                  <c:v>Канаш</c:v>
                </c:pt>
                <c:pt idx="11">
                  <c:v>Н.Новгород</c:v>
                </c:pt>
                <c:pt idx="12">
                  <c:v>Балахна</c:v>
                </c:pt>
                <c:pt idx="13">
                  <c:v>Кстово</c:v>
                </c:pt>
                <c:pt idx="14">
                  <c:v>Заречный</c:v>
                </c:pt>
                <c:pt idx="15">
                  <c:v>Пенза</c:v>
                </c:pt>
                <c:pt idx="16">
                  <c:v>Кузнецк</c:v>
                </c:pt>
                <c:pt idx="17">
                  <c:v>Ижевск</c:v>
                </c:pt>
                <c:pt idx="18">
                  <c:v>Глазов</c:v>
                </c:pt>
                <c:pt idx="19">
                  <c:v>Сарапул</c:v>
                </c:pt>
                <c:pt idx="20">
                  <c:v>Казань</c:v>
                </c:pt>
                <c:pt idx="21">
                  <c:v>Наб.Челны</c:v>
                </c:pt>
                <c:pt idx="22">
                  <c:v>Нижнекамск</c:v>
                </c:pt>
                <c:pt idx="23">
                  <c:v>Тольятти</c:v>
                </c:pt>
                <c:pt idx="24">
                  <c:v>Сызрань</c:v>
                </c:pt>
                <c:pt idx="25">
                  <c:v>Самара</c:v>
                </c:pt>
                <c:pt idx="26">
                  <c:v>Березники</c:v>
                </c:pt>
                <c:pt idx="27">
                  <c:v>Пермь </c:v>
                </c:pt>
                <c:pt idx="28">
                  <c:v>Орск</c:v>
                </c:pt>
                <c:pt idx="29">
                  <c:v>Оренбург</c:v>
                </c:pt>
                <c:pt idx="30">
                  <c:v>Бузулук</c:v>
                </c:pt>
                <c:pt idx="31">
                  <c:v>Саранск</c:v>
                </c:pt>
                <c:pt idx="32">
                  <c:v>Рузаевка</c:v>
                </c:pt>
                <c:pt idx="33">
                  <c:v>Киров </c:v>
                </c:pt>
              </c:strCache>
            </c:strRef>
          </c:cat>
          <c:val>
            <c:numRef>
              <c:f>Лист1!$D$22:$D$55</c:f>
              <c:numCache>
                <c:formatCode>0.00</c:formatCode>
                <c:ptCount val="34"/>
                <c:pt idx="0">
                  <c:v>21.04</c:v>
                </c:pt>
                <c:pt idx="1">
                  <c:v>24.59</c:v>
                </c:pt>
                <c:pt idx="2">
                  <c:v>17.779999999999998</c:v>
                </c:pt>
                <c:pt idx="3">
                  <c:v>20.34</c:v>
                </c:pt>
                <c:pt idx="4">
                  <c:v>40.690000000000005</c:v>
                </c:pt>
                <c:pt idx="5">
                  <c:v>18.399999999999999</c:v>
                </c:pt>
                <c:pt idx="6">
                  <c:v>21.150000000000002</c:v>
                </c:pt>
                <c:pt idx="7">
                  <c:v>25.51</c:v>
                </c:pt>
                <c:pt idx="8">
                  <c:v>18.459999999999997</c:v>
                </c:pt>
                <c:pt idx="9">
                  <c:v>19.68</c:v>
                </c:pt>
                <c:pt idx="10">
                  <c:v>26.54</c:v>
                </c:pt>
                <c:pt idx="11">
                  <c:v>19.04</c:v>
                </c:pt>
                <c:pt idx="12">
                  <c:v>28.19</c:v>
                </c:pt>
                <c:pt idx="13">
                  <c:v>32.74</c:v>
                </c:pt>
                <c:pt idx="14">
                  <c:v>19.850000000000001</c:v>
                </c:pt>
                <c:pt idx="15">
                  <c:v>25.72</c:v>
                </c:pt>
                <c:pt idx="16">
                  <c:v>32.82</c:v>
                </c:pt>
                <c:pt idx="17">
                  <c:v>19.97</c:v>
                </c:pt>
                <c:pt idx="18">
                  <c:v>22.91</c:v>
                </c:pt>
                <c:pt idx="19">
                  <c:v>33.190000000000005</c:v>
                </c:pt>
                <c:pt idx="20">
                  <c:v>20.59</c:v>
                </c:pt>
                <c:pt idx="21">
                  <c:v>21.97</c:v>
                </c:pt>
                <c:pt idx="22">
                  <c:v>26.479999999999997</c:v>
                </c:pt>
                <c:pt idx="23">
                  <c:v>22.22</c:v>
                </c:pt>
                <c:pt idx="24">
                  <c:v>22.79</c:v>
                </c:pt>
                <c:pt idx="25">
                  <c:v>29.05</c:v>
                </c:pt>
                <c:pt idx="26">
                  <c:v>24.650000000000002</c:v>
                </c:pt>
                <c:pt idx="27">
                  <c:v>33.03</c:v>
                </c:pt>
                <c:pt idx="28">
                  <c:v>25.09</c:v>
                </c:pt>
                <c:pt idx="29">
                  <c:v>27.9</c:v>
                </c:pt>
                <c:pt idx="30">
                  <c:v>30</c:v>
                </c:pt>
                <c:pt idx="31">
                  <c:v>25.04</c:v>
                </c:pt>
                <c:pt idx="32">
                  <c:v>28.03</c:v>
                </c:pt>
                <c:pt idx="33">
                  <c:v>28.419999999999998</c:v>
                </c:pt>
              </c:numCache>
            </c:numRef>
          </c:val>
        </c:ser>
        <c:dLbls/>
        <c:axId val="134469504"/>
        <c:axId val="134471040"/>
      </c:barChart>
      <c:catAx>
        <c:axId val="134469504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  <c:crossAx val="134471040"/>
        <c:crosses val="autoZero"/>
        <c:auto val="1"/>
        <c:lblAlgn val="ctr"/>
        <c:lblOffset val="100"/>
      </c:catAx>
      <c:valAx>
        <c:axId val="134471040"/>
        <c:scaling>
          <c:orientation val="minMax"/>
        </c:scaling>
        <c:axPos val="l"/>
        <c:majorGridlines/>
        <c:numFmt formatCode="0.00" sourceLinked="1"/>
        <c:tickLblPos val="nextTo"/>
        <c:crossAx val="134469504"/>
        <c:crosses val="autoZero"/>
        <c:crossBetween val="between"/>
      </c:valAx>
      <c:spPr>
        <a:solidFill>
          <a:sysClr val="window" lastClr="FFFFFF"/>
        </a:solidFill>
        <a:ln w="25400" cap="flat" cmpd="sng" algn="ctr">
          <a:solidFill>
            <a:sysClr val="window" lastClr="FFFFFF"/>
          </a:solidFill>
          <a:prstDash val="solid"/>
        </a:ln>
        <a:effectLst/>
      </c:spPr>
    </c:plotArea>
    <c:legend>
      <c:legendPos val="r"/>
      <c:layout>
        <c:manualLayout>
          <c:xMode val="edge"/>
          <c:yMode val="edge"/>
          <c:x val="4.9415957425495524E-2"/>
          <c:y val="0.88942353271082142"/>
          <c:w val="0.27835682191960476"/>
          <c:h val="0.11057646728917868"/>
        </c:manualLayout>
      </c:layout>
      <c:txPr>
        <a:bodyPr/>
        <a:lstStyle/>
        <a:p>
          <a:pPr>
            <a:defRPr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</c:chart>
  <c:spPr>
    <a:solidFill>
      <a:sysClr val="window" lastClr="FFFFFF"/>
    </a:solidFill>
    <a:ln w="25400" cap="flat" cmpd="sng" algn="ctr">
      <a:solidFill>
        <a:sysClr val="window" lastClr="FFFFFF"/>
      </a:solidFill>
      <a:prstDash val="solid"/>
    </a:ln>
    <a:effectLst/>
  </c:spPr>
  <c:txPr>
    <a:bodyPr/>
    <a:lstStyle/>
    <a:p>
      <a:pPr>
        <a:defRPr>
          <a:solidFill>
            <a:sysClr val="window" lastClr="FFFFFF"/>
          </a:solidFill>
          <a:latin typeface="+mn-lt"/>
          <a:ea typeface="+mn-ea"/>
          <a:cs typeface="+mn-cs"/>
        </a:defRPr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749771883269809E-2"/>
          <c:y val="2.3618857999998254E-2"/>
          <c:w val="0.92556530604067677"/>
          <c:h val="0.5120921502844454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00FF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Мордовия</c:v>
                </c:pt>
                <c:pt idx="5">
                  <c:v>Нижегородская обл</c:v>
                </c:pt>
                <c:pt idx="6">
                  <c:v>Республика Марий Эл</c:v>
                </c:pt>
                <c:pt idx="7">
                  <c:v>Ульяновская обл</c:v>
                </c:pt>
                <c:pt idx="8">
                  <c:v>Республика Татарстан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Пермский край</c:v>
                </c:pt>
                <c:pt idx="12">
                  <c:v>Самарская обл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2.9899999999999998</c:v>
                </c:pt>
                <c:pt idx="1">
                  <c:v>3.06</c:v>
                </c:pt>
                <c:pt idx="2">
                  <c:v>3.3</c:v>
                </c:pt>
                <c:pt idx="3">
                  <c:v>3.44</c:v>
                </c:pt>
                <c:pt idx="4">
                  <c:v>3.56</c:v>
                </c:pt>
                <c:pt idx="5">
                  <c:v>3.64</c:v>
                </c:pt>
                <c:pt idx="6">
                  <c:v>3.72</c:v>
                </c:pt>
                <c:pt idx="7">
                  <c:v>3.74</c:v>
                </c:pt>
                <c:pt idx="8">
                  <c:v>3.75</c:v>
                </c:pt>
                <c:pt idx="9">
                  <c:v>3.75</c:v>
                </c:pt>
                <c:pt idx="10">
                  <c:v>3.8499999999999996</c:v>
                </c:pt>
                <c:pt idx="11">
                  <c:v>3.9899999999999998</c:v>
                </c:pt>
                <c:pt idx="12">
                  <c:v>4.0599999999999996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ln>
              <a:solidFill>
                <a:srgbClr val="C0504D"/>
              </a:solidFill>
            </a:ln>
          </c:spPr>
          <c:dLbls>
            <c:spPr>
              <a:ln>
                <a:solidFill>
                  <a:srgbClr val="C0504D"/>
                </a:solidFill>
              </a:ln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Мордовия</c:v>
                </c:pt>
                <c:pt idx="5">
                  <c:v>Нижегородская обл</c:v>
                </c:pt>
                <c:pt idx="6">
                  <c:v>Республика Марий Эл</c:v>
                </c:pt>
                <c:pt idx="7">
                  <c:v>Ульяновская обл</c:v>
                </c:pt>
                <c:pt idx="8">
                  <c:v>Республика Татарстан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Пермский край</c:v>
                </c:pt>
                <c:pt idx="12">
                  <c:v>Самарская обл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3.08</c:v>
                </c:pt>
                <c:pt idx="1">
                  <c:v>3.17</c:v>
                </c:pt>
                <c:pt idx="2">
                  <c:v>3.36</c:v>
                </c:pt>
                <c:pt idx="3">
                  <c:v>3.51</c:v>
                </c:pt>
                <c:pt idx="4">
                  <c:v>3.64</c:v>
                </c:pt>
                <c:pt idx="5">
                  <c:v>3.71</c:v>
                </c:pt>
                <c:pt idx="6">
                  <c:v>3.75</c:v>
                </c:pt>
                <c:pt idx="7">
                  <c:v>3.77</c:v>
                </c:pt>
                <c:pt idx="8">
                  <c:v>3.7800000000000002</c:v>
                </c:pt>
                <c:pt idx="9">
                  <c:v>3.82</c:v>
                </c:pt>
                <c:pt idx="10">
                  <c:v>3.9499999999999997</c:v>
                </c:pt>
                <c:pt idx="11">
                  <c:v>4.13</c:v>
                </c:pt>
                <c:pt idx="12">
                  <c:v>4.17</c:v>
                </c:pt>
              </c:numCache>
            </c:numRef>
          </c:val>
        </c:ser>
        <c:dLbls/>
        <c:axId val="81644544"/>
        <c:axId val="82711296"/>
      </c:barChart>
      <c:catAx>
        <c:axId val="81644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82711296"/>
        <c:crosses val="autoZero"/>
        <c:auto val="1"/>
        <c:lblAlgn val="ctr"/>
        <c:lblOffset val="100"/>
      </c:catAx>
      <c:valAx>
        <c:axId val="8271129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16445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1834941837063663E-2"/>
          <c:y val="0.79605177818849482"/>
          <c:w val="0.39396112180613818"/>
          <c:h val="7.438568516979574E-2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32749548775094E-2"/>
          <c:y val="2.7908678871071946E-2"/>
          <c:w val="0.86245110310323969"/>
          <c:h val="0.6176160467766956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Лист1!$A$2:$A$11</c:f>
              <c:strCache>
                <c:ptCount val="10"/>
                <c:pt idx="0">
                  <c:v>Самарская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Удмуртская Республика</c:v>
                </c:pt>
                <c:pt idx="4">
                  <c:v>Пензенская обл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Пермский край</c:v>
                </c:pt>
                <c:pt idx="8">
                  <c:v>Оренбургская обл </c:v>
                </c:pt>
                <c:pt idx="9">
                  <c:v>Республика Марий Эл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11.58</c:v>
                </c:pt>
                <c:pt idx="1">
                  <c:v>13.709999999999999</c:v>
                </c:pt>
                <c:pt idx="2">
                  <c:v>13.93</c:v>
                </c:pt>
                <c:pt idx="3">
                  <c:v>14.65</c:v>
                </c:pt>
                <c:pt idx="4">
                  <c:v>14.850000000000001</c:v>
                </c:pt>
                <c:pt idx="5">
                  <c:v>16.57</c:v>
                </c:pt>
                <c:pt idx="6">
                  <c:v>16.600000000000001</c:v>
                </c:pt>
                <c:pt idx="7">
                  <c:v>20.130000000000003</c:v>
                </c:pt>
                <c:pt idx="8">
                  <c:v>20.759999999999998</c:v>
                </c:pt>
                <c:pt idx="9">
                  <c:v>21.93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ysClr val="window" lastClr="FFFFFF">
                  <a:lumMod val="75000"/>
                </a:sys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/>
                      <a:t> </a:t>
                    </a:r>
                    <a:r>
                      <a:rPr lang="en-US" dirty="0" smtClean="0"/>
                      <a:t>15,49</a:t>
                    </a:r>
                    <a:endParaRPr lang="en-US" dirty="0"/>
                  </a:p>
                </c:rich>
              </c:tx>
              <c:showVal val="1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21,18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Самарская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Удмуртская Республика</c:v>
                </c:pt>
                <c:pt idx="4">
                  <c:v>Пензенская обл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Пермский край</c:v>
                </c:pt>
                <c:pt idx="8">
                  <c:v>Оренбургская обл </c:v>
                </c:pt>
                <c:pt idx="9">
                  <c:v>Республика Марий Эл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11.91</c:v>
                </c:pt>
                <c:pt idx="1">
                  <c:v>14.2</c:v>
                </c:pt>
                <c:pt idx="2">
                  <c:v>14.88</c:v>
                </c:pt>
                <c:pt idx="3">
                  <c:v>15.02</c:v>
                </c:pt>
                <c:pt idx="4">
                  <c:v>15.2</c:v>
                </c:pt>
                <c:pt idx="5">
                  <c:v>16.89</c:v>
                </c:pt>
                <c:pt idx="6">
                  <c:v>17.600000000000001</c:v>
                </c:pt>
                <c:pt idx="7">
                  <c:v>20.53</c:v>
                </c:pt>
                <c:pt idx="8">
                  <c:v>21.18</c:v>
                </c:pt>
                <c:pt idx="9">
                  <c:v>22.52</c:v>
                </c:pt>
              </c:numCache>
            </c:numRef>
          </c:val>
        </c:ser>
        <c:dLbls/>
        <c:axId val="136767744"/>
        <c:axId val="136790016"/>
      </c:barChart>
      <c:catAx>
        <c:axId val="136767744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36790016"/>
        <c:crosses val="autoZero"/>
        <c:auto val="1"/>
        <c:lblAlgn val="ctr"/>
        <c:lblOffset val="100"/>
      </c:catAx>
      <c:valAx>
        <c:axId val="13679001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7677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2846511677913927E-2"/>
          <c:y val="0.88368080934477089"/>
          <c:w val="0.33594138447276356"/>
          <c:h val="7.2555133428935534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311E-2"/>
          <c:y val="8.1011586867260718E-2"/>
          <c:w val="0.92556530604067677"/>
          <c:h val="0.501816073348169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Удмуртская Республика</c:v>
                </c:pt>
                <c:pt idx="2">
                  <c:v>Пензенская обл</c:v>
                </c:pt>
                <c:pt idx="3">
                  <c:v>Оренбургская обл 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Чувашская Республика </c:v>
                </c:pt>
                <c:pt idx="7">
                  <c:v>Самарская обл</c:v>
                </c:pt>
                <c:pt idx="8">
                  <c:v>Пермский край</c:v>
                </c:pt>
                <c:pt idx="9">
                  <c:v>Республика Башкортостан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0.00">
                  <c:v>14.870000000000001</c:v>
                </c:pt>
                <c:pt idx="1">
                  <c:v>16.670000000000005</c:v>
                </c:pt>
                <c:pt idx="2">
                  <c:v>17.399999999999999</c:v>
                </c:pt>
                <c:pt idx="3">
                  <c:v>17.809999999999999</c:v>
                </c:pt>
                <c:pt idx="4">
                  <c:v>17.479999999999997</c:v>
                </c:pt>
                <c:pt idx="5">
                  <c:v>18.25</c:v>
                </c:pt>
                <c:pt idx="6">
                  <c:v>19.38</c:v>
                </c:pt>
                <c:pt idx="7">
                  <c:v>19.75</c:v>
                </c:pt>
                <c:pt idx="8">
                  <c:v>24.150000000000002</c:v>
                </c:pt>
                <c:pt idx="9">
                  <c:v>25.91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18,17</a:t>
                    </a:r>
                    <a:endParaRPr lang="en-US" dirty="0"/>
                  </a:p>
                </c:rich>
              </c:tx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Удмуртская Республика</c:v>
                </c:pt>
                <c:pt idx="2">
                  <c:v>Пензенская обл</c:v>
                </c:pt>
                <c:pt idx="3">
                  <c:v>Оренбургская обл </c:v>
                </c:pt>
                <c:pt idx="4">
                  <c:v>Ульяновская обл</c:v>
                </c:pt>
                <c:pt idx="5">
                  <c:v>Республика Татарстан</c:v>
                </c:pt>
                <c:pt idx="6">
                  <c:v>Чувашская Республика </c:v>
                </c:pt>
                <c:pt idx="7">
                  <c:v>Самарская обл</c:v>
                </c:pt>
                <c:pt idx="8">
                  <c:v>Пермский край</c:v>
                </c:pt>
                <c:pt idx="9">
                  <c:v>Республика Башкортостан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 formatCode="0.00">
                  <c:v>15.239999999999998</c:v>
                </c:pt>
                <c:pt idx="1">
                  <c:v>17.100000000000001</c:v>
                </c:pt>
                <c:pt idx="2">
                  <c:v>17.809999999999999</c:v>
                </c:pt>
                <c:pt idx="3">
                  <c:v>18.170000000000005</c:v>
                </c:pt>
                <c:pt idx="4">
                  <c:v>18.82</c:v>
                </c:pt>
                <c:pt idx="5">
                  <c:v>19.29</c:v>
                </c:pt>
                <c:pt idx="6">
                  <c:v>19.739999999999995</c:v>
                </c:pt>
                <c:pt idx="7">
                  <c:v>20.22</c:v>
                </c:pt>
                <c:pt idx="8">
                  <c:v>24.64</c:v>
                </c:pt>
                <c:pt idx="9">
                  <c:v>26.279999999999998</c:v>
                </c:pt>
              </c:numCache>
            </c:numRef>
          </c:val>
        </c:ser>
        <c:dLbls/>
        <c:axId val="136662400"/>
        <c:axId val="136791936"/>
      </c:barChart>
      <c:catAx>
        <c:axId val="13666240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6791936"/>
        <c:crosses val="autoZero"/>
        <c:auto val="1"/>
        <c:lblAlgn val="ctr"/>
        <c:lblOffset val="100"/>
      </c:catAx>
      <c:valAx>
        <c:axId val="13679193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6662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7970307488603273E-2"/>
          <c:y val="0.84672632475713561"/>
          <c:w val="0.35184353377857835"/>
          <c:h val="7.8892022405642734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5.1617546102312804E-2"/>
          <c:w val="0.92556530604067677"/>
          <c:h val="0.45097696659801623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15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6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7"/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75000"/>
                      <a:lumOff val="2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Лист1!$A$20:$B$54</c:f>
              <c:strCache>
                <c:ptCount val="35"/>
                <c:pt idx="0">
                  <c:v>Саранск</c:v>
                </c:pt>
                <c:pt idx="1">
                  <c:v>Рузаевка</c:v>
                </c:pt>
                <c:pt idx="2">
                  <c:v>Киров </c:v>
                </c:pt>
                <c:pt idx="3">
                  <c:v>Кирово-Чепецк</c:v>
                </c:pt>
                <c:pt idx="4">
                  <c:v>Ижевск</c:v>
                </c:pt>
                <c:pt idx="5">
                  <c:v> Глазов</c:v>
                </c:pt>
                <c:pt idx="6">
                  <c:v>Сарапул</c:v>
                </c:pt>
                <c:pt idx="7">
                  <c:v>Ульяновск</c:v>
                </c:pt>
                <c:pt idx="8">
                  <c:v>Ульяновск</c:v>
                </c:pt>
                <c:pt idx="9">
                  <c:v>Новочебоксарск</c:v>
                </c:pt>
                <c:pt idx="10">
                  <c:v>Чебоксары</c:v>
                </c:pt>
                <c:pt idx="11">
                  <c:v>Шумерля</c:v>
                </c:pt>
                <c:pt idx="12">
                  <c:v>Самара</c:v>
                </c:pt>
                <c:pt idx="13">
                  <c:v>Сызрань</c:v>
                </c:pt>
                <c:pt idx="14">
                  <c:v>Тольятти</c:v>
                </c:pt>
                <c:pt idx="15">
                  <c:v>Набережные челны</c:v>
                </c:pt>
                <c:pt idx="16">
                  <c:v>Казань</c:v>
                </c:pt>
                <c:pt idx="17">
                  <c:v>Нижнекамск</c:v>
                </c:pt>
                <c:pt idx="18">
                  <c:v>Заречный</c:v>
                </c:pt>
                <c:pt idx="19">
                  <c:v>Пенза</c:v>
                </c:pt>
                <c:pt idx="20">
                  <c:v>Кузнецк</c:v>
                </c:pt>
                <c:pt idx="21">
                  <c:v>Оренбург</c:v>
                </c:pt>
                <c:pt idx="22">
                  <c:v>Бузулук</c:v>
                </c:pt>
                <c:pt idx="23">
                  <c:v>Орск</c:v>
                </c:pt>
                <c:pt idx="24">
                  <c:v>Йошкар-Ола                        </c:v>
                </c:pt>
                <c:pt idx="25">
                  <c:v>Волжск</c:v>
                </c:pt>
                <c:pt idx="26">
                  <c:v>Козьмодемьянск</c:v>
                </c:pt>
                <c:pt idx="27">
                  <c:v>Нефтекамск</c:v>
                </c:pt>
                <c:pt idx="28">
                  <c:v>Стерлитамак</c:v>
                </c:pt>
                <c:pt idx="29">
                  <c:v>Уфа</c:v>
                </c:pt>
                <c:pt idx="30">
                  <c:v>Нижний Новгород</c:v>
                </c:pt>
                <c:pt idx="31">
                  <c:v>Кстово</c:v>
                </c:pt>
                <c:pt idx="32">
                  <c:v>Балахна</c:v>
                </c:pt>
                <c:pt idx="33">
                  <c:v>Пермь</c:v>
                </c:pt>
                <c:pt idx="34">
                  <c:v>Березники</c:v>
                </c:pt>
              </c:strCache>
            </c:strRef>
          </c:cat>
          <c:val>
            <c:numRef>
              <c:f>Лист1!$C$20:$C$53</c:f>
              <c:numCache>
                <c:formatCode>0.00</c:formatCode>
                <c:ptCount val="34"/>
                <c:pt idx="0">
                  <c:v>12.31</c:v>
                </c:pt>
                <c:pt idx="1">
                  <c:v>23.54</c:v>
                </c:pt>
                <c:pt idx="2">
                  <c:v>21.22</c:v>
                </c:pt>
                <c:pt idx="3">
                  <c:v>23.6</c:v>
                </c:pt>
                <c:pt idx="4">
                  <c:v>14.02</c:v>
                </c:pt>
                <c:pt idx="5">
                  <c:v>19.34</c:v>
                </c:pt>
                <c:pt idx="6">
                  <c:v>34.01</c:v>
                </c:pt>
                <c:pt idx="7">
                  <c:v>16.73</c:v>
                </c:pt>
                <c:pt idx="8">
                  <c:v>21.09</c:v>
                </c:pt>
                <c:pt idx="9">
                  <c:v>12.9</c:v>
                </c:pt>
                <c:pt idx="10">
                  <c:v>20.979999999999997</c:v>
                </c:pt>
                <c:pt idx="11">
                  <c:v>23.419999999999998</c:v>
                </c:pt>
                <c:pt idx="12">
                  <c:v>14.99</c:v>
                </c:pt>
                <c:pt idx="13">
                  <c:v>17.62</c:v>
                </c:pt>
                <c:pt idx="14">
                  <c:v>35.220000000000006</c:v>
                </c:pt>
                <c:pt idx="15">
                  <c:v>13.31</c:v>
                </c:pt>
                <c:pt idx="16">
                  <c:v>16.75</c:v>
                </c:pt>
                <c:pt idx="17">
                  <c:v>19.3</c:v>
                </c:pt>
                <c:pt idx="18">
                  <c:v>14.9</c:v>
                </c:pt>
                <c:pt idx="19">
                  <c:v>16.54</c:v>
                </c:pt>
                <c:pt idx="20">
                  <c:v>25.74</c:v>
                </c:pt>
                <c:pt idx="21">
                  <c:v>19.34</c:v>
                </c:pt>
                <c:pt idx="22">
                  <c:v>26.71</c:v>
                </c:pt>
                <c:pt idx="23">
                  <c:v>34.620000000000005</c:v>
                </c:pt>
                <c:pt idx="24">
                  <c:v>20.41</c:v>
                </c:pt>
                <c:pt idx="25">
                  <c:v>25.54</c:v>
                </c:pt>
                <c:pt idx="26">
                  <c:v>41.949999999999996</c:v>
                </c:pt>
                <c:pt idx="27">
                  <c:v>19.09</c:v>
                </c:pt>
                <c:pt idx="28">
                  <c:v>19.979999999999997</c:v>
                </c:pt>
                <c:pt idx="29">
                  <c:v>30.29</c:v>
                </c:pt>
                <c:pt idx="30">
                  <c:v>14.4</c:v>
                </c:pt>
                <c:pt idx="31">
                  <c:v>33.46</c:v>
                </c:pt>
                <c:pt idx="32">
                  <c:v>37.879999999999995</c:v>
                </c:pt>
                <c:pt idx="33">
                  <c:v>21.67</c:v>
                </c:pt>
              </c:numCache>
            </c:numRef>
          </c:val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15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6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dLbl>
              <c:idx val="17"/>
              <c:spPr>
                <a:solidFill>
                  <a:srgbClr val="CCFF99"/>
                </a:solidFill>
                <a:ln w="25400" cap="flat" cmpd="sng" algn="ctr">
                  <a:solidFill>
                    <a:sysClr val="window" lastClr="FFFFFF">
                      <a:lumMod val="7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7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Val val="1"/>
          </c:dLbls>
          <c:cat>
            <c:strRef>
              <c:f>Лист1!$A$20:$B$54</c:f>
              <c:strCache>
                <c:ptCount val="35"/>
                <c:pt idx="0">
                  <c:v>Саранск</c:v>
                </c:pt>
                <c:pt idx="1">
                  <c:v>Рузаевка</c:v>
                </c:pt>
                <c:pt idx="2">
                  <c:v>Киров </c:v>
                </c:pt>
                <c:pt idx="3">
                  <c:v>Кирово-Чепецк</c:v>
                </c:pt>
                <c:pt idx="4">
                  <c:v>Ижевск</c:v>
                </c:pt>
                <c:pt idx="5">
                  <c:v> Глазов</c:v>
                </c:pt>
                <c:pt idx="6">
                  <c:v>Сарапул</c:v>
                </c:pt>
                <c:pt idx="7">
                  <c:v>Ульяновск</c:v>
                </c:pt>
                <c:pt idx="8">
                  <c:v>Ульяновск</c:v>
                </c:pt>
                <c:pt idx="9">
                  <c:v>Новочебоксарск</c:v>
                </c:pt>
                <c:pt idx="10">
                  <c:v>Чебоксары</c:v>
                </c:pt>
                <c:pt idx="11">
                  <c:v>Шумерля</c:v>
                </c:pt>
                <c:pt idx="12">
                  <c:v>Самара</c:v>
                </c:pt>
                <c:pt idx="13">
                  <c:v>Сызрань</c:v>
                </c:pt>
                <c:pt idx="14">
                  <c:v>Тольятти</c:v>
                </c:pt>
                <c:pt idx="15">
                  <c:v>Набережные челны</c:v>
                </c:pt>
                <c:pt idx="16">
                  <c:v>Казань</c:v>
                </c:pt>
                <c:pt idx="17">
                  <c:v>Нижнекамск</c:v>
                </c:pt>
                <c:pt idx="18">
                  <c:v>Заречный</c:v>
                </c:pt>
                <c:pt idx="19">
                  <c:v>Пенза</c:v>
                </c:pt>
                <c:pt idx="20">
                  <c:v>Кузнецк</c:v>
                </c:pt>
                <c:pt idx="21">
                  <c:v>Оренбург</c:v>
                </c:pt>
                <c:pt idx="22">
                  <c:v>Бузулук</c:v>
                </c:pt>
                <c:pt idx="23">
                  <c:v>Орск</c:v>
                </c:pt>
                <c:pt idx="24">
                  <c:v>Йошкар-Ола                        </c:v>
                </c:pt>
                <c:pt idx="25">
                  <c:v>Волжск</c:v>
                </c:pt>
                <c:pt idx="26">
                  <c:v>Козьмодемьянск</c:v>
                </c:pt>
                <c:pt idx="27">
                  <c:v>Нефтекамск</c:v>
                </c:pt>
                <c:pt idx="28">
                  <c:v>Стерлитамак</c:v>
                </c:pt>
                <c:pt idx="29">
                  <c:v>Уфа</c:v>
                </c:pt>
                <c:pt idx="30">
                  <c:v>Нижний Новгород</c:v>
                </c:pt>
                <c:pt idx="31">
                  <c:v>Кстово</c:v>
                </c:pt>
                <c:pt idx="32">
                  <c:v>Балахна</c:v>
                </c:pt>
                <c:pt idx="33">
                  <c:v>Пермь</c:v>
                </c:pt>
                <c:pt idx="34">
                  <c:v>Березники</c:v>
                </c:pt>
              </c:strCache>
            </c:strRef>
          </c:cat>
          <c:val>
            <c:numRef>
              <c:f>Лист1!$D$20:$D$53</c:f>
              <c:numCache>
                <c:formatCode>0.00</c:formatCode>
                <c:ptCount val="34"/>
                <c:pt idx="0">
                  <c:v>12.49</c:v>
                </c:pt>
                <c:pt idx="1">
                  <c:v>24.19</c:v>
                </c:pt>
                <c:pt idx="2">
                  <c:v>21.8</c:v>
                </c:pt>
                <c:pt idx="3">
                  <c:v>24.110000000000003</c:v>
                </c:pt>
                <c:pt idx="4">
                  <c:v>14.44</c:v>
                </c:pt>
                <c:pt idx="5">
                  <c:v>19.73</c:v>
                </c:pt>
                <c:pt idx="6">
                  <c:v>34.690000000000005</c:v>
                </c:pt>
                <c:pt idx="7">
                  <c:v>20.079999999999995</c:v>
                </c:pt>
                <c:pt idx="8">
                  <c:v>22.05</c:v>
                </c:pt>
                <c:pt idx="9">
                  <c:v>13.139999999999999</c:v>
                </c:pt>
                <c:pt idx="10">
                  <c:v>21.37</c:v>
                </c:pt>
                <c:pt idx="11">
                  <c:v>23.87</c:v>
                </c:pt>
                <c:pt idx="12">
                  <c:v>15.43</c:v>
                </c:pt>
                <c:pt idx="13">
                  <c:v>17.989999999999991</c:v>
                </c:pt>
                <c:pt idx="14">
                  <c:v>35.74</c:v>
                </c:pt>
                <c:pt idx="15">
                  <c:v>14.38</c:v>
                </c:pt>
                <c:pt idx="16">
                  <c:v>18.079999999999995</c:v>
                </c:pt>
                <c:pt idx="17">
                  <c:v>19.34</c:v>
                </c:pt>
                <c:pt idx="18">
                  <c:v>15.49</c:v>
                </c:pt>
                <c:pt idx="19">
                  <c:v>16.899999999999999</c:v>
                </c:pt>
                <c:pt idx="20">
                  <c:v>26.259999999999998</c:v>
                </c:pt>
                <c:pt idx="21">
                  <c:v>19.73</c:v>
                </c:pt>
                <c:pt idx="22">
                  <c:v>27.25</c:v>
                </c:pt>
                <c:pt idx="23">
                  <c:v>36.800000000000011</c:v>
                </c:pt>
                <c:pt idx="24">
                  <c:v>20.84</c:v>
                </c:pt>
                <c:pt idx="25">
                  <c:v>26.74</c:v>
                </c:pt>
                <c:pt idx="26">
                  <c:v>43.760000000000005</c:v>
                </c:pt>
                <c:pt idx="27">
                  <c:v>19.47</c:v>
                </c:pt>
                <c:pt idx="28">
                  <c:v>20.38</c:v>
                </c:pt>
                <c:pt idx="29">
                  <c:v>30.59</c:v>
                </c:pt>
                <c:pt idx="30">
                  <c:v>15.55</c:v>
                </c:pt>
                <c:pt idx="31">
                  <c:v>34.120000000000005</c:v>
                </c:pt>
                <c:pt idx="32">
                  <c:v>38.64</c:v>
                </c:pt>
                <c:pt idx="33">
                  <c:v>23.14</c:v>
                </c:pt>
              </c:numCache>
            </c:numRef>
          </c:val>
        </c:ser>
        <c:dLbls/>
        <c:axId val="137356800"/>
        <c:axId val="137358336"/>
      </c:barChart>
      <c:catAx>
        <c:axId val="137356800"/>
        <c:scaling>
          <c:orientation val="minMax"/>
        </c:scaling>
        <c:axPos val="b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37358336"/>
        <c:crosses val="autoZero"/>
        <c:auto val="1"/>
        <c:lblAlgn val="ctr"/>
        <c:lblOffset val="100"/>
      </c:catAx>
      <c:valAx>
        <c:axId val="137358336"/>
        <c:scaling>
          <c:orientation val="minMax"/>
        </c:scaling>
        <c:axPos val="l"/>
        <c:majorGridlines/>
        <c:numFmt formatCode="0.00" sourceLinked="1"/>
        <c:tickLblPos val="nextTo"/>
        <c:crossAx val="137356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415957425495524E-2"/>
          <c:y val="0.88942353271082142"/>
          <c:w val="0.27835682191960476"/>
          <c:h val="0.11057646728917868"/>
        </c:manualLayout>
      </c:layout>
    </c:legend>
    <c:plotVisOnly val="1"/>
    <c:dispBlanksAs val="gap"/>
  </c:chart>
  <c:spPr>
    <a:solidFill>
      <a:sysClr val="window" lastClr="FFFFFF"/>
    </a:solidFill>
    <a:ln w="25400" cap="flat" cmpd="sng" algn="ctr">
      <a:solidFill>
        <a:sysClr val="window" lastClr="FFFFFF"/>
      </a:solidFill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  <c:userShapes r:id="rId3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311E-2"/>
          <c:y val="8.1011586867260718E-2"/>
          <c:w val="0.92556530604067677"/>
          <c:h val="0.2961224554959067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Пензенская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Самарская обл</c:v>
                </c:pt>
                <c:pt idx="4">
                  <c:v>Республика Марий Эл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Оренбургская обл </c:v>
                </c:pt>
                <c:pt idx="8">
                  <c:v>Нижегородская обл</c:v>
                </c:pt>
                <c:pt idx="9">
                  <c:v>Кировская обл</c:v>
                </c:pt>
              </c:strCache>
            </c:strRef>
          </c:cat>
          <c:val>
            <c:numRef>
              <c:f>Лист1!$B$2:$B$11</c:f>
              <c:numCache>
                <c:formatCode>0.00</c:formatCode>
                <c:ptCount val="10"/>
                <c:pt idx="0">
                  <c:v>30.87</c:v>
                </c:pt>
                <c:pt idx="1">
                  <c:v>33.6</c:v>
                </c:pt>
                <c:pt idx="2">
                  <c:v>76.28</c:v>
                </c:pt>
                <c:pt idx="3">
                  <c:v>56.68</c:v>
                </c:pt>
                <c:pt idx="4">
                  <c:v>104.43</c:v>
                </c:pt>
                <c:pt idx="5">
                  <c:v>114.45</c:v>
                </c:pt>
                <c:pt idx="6">
                  <c:v>88.669999999999987</c:v>
                </c:pt>
                <c:pt idx="7">
                  <c:v>145.06</c:v>
                </c:pt>
                <c:pt idx="8">
                  <c:v>313.57</c:v>
                </c:pt>
                <c:pt idx="9">
                  <c:v>320.45999999999992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Пензенская обл</c:v>
                </c:pt>
                <c:pt idx="1">
                  <c:v>Республика Мордовия</c:v>
                </c:pt>
                <c:pt idx="2">
                  <c:v>Республика Татарстан</c:v>
                </c:pt>
                <c:pt idx="3">
                  <c:v>Самарская обл</c:v>
                </c:pt>
                <c:pt idx="4">
                  <c:v>Республика Марий Эл</c:v>
                </c:pt>
                <c:pt idx="5">
                  <c:v>Чувашская Республика </c:v>
                </c:pt>
                <c:pt idx="6">
                  <c:v>Ульяновская обл</c:v>
                </c:pt>
                <c:pt idx="7">
                  <c:v>Оренбургская обл </c:v>
                </c:pt>
                <c:pt idx="8">
                  <c:v>Нижегородская обл</c:v>
                </c:pt>
                <c:pt idx="9">
                  <c:v>Кировская обл</c:v>
                </c:pt>
              </c:strCache>
            </c:strRef>
          </c:cat>
          <c:val>
            <c:numRef>
              <c:f>Лист1!$C$2:$C$11</c:f>
              <c:numCache>
                <c:formatCode>0.00</c:formatCode>
                <c:ptCount val="10"/>
                <c:pt idx="0">
                  <c:v>38.949999999999996</c:v>
                </c:pt>
                <c:pt idx="1">
                  <c:v>51.57</c:v>
                </c:pt>
                <c:pt idx="2">
                  <c:v>88.669999999999987</c:v>
                </c:pt>
                <c:pt idx="3">
                  <c:v>90.169999999999987</c:v>
                </c:pt>
                <c:pt idx="4">
                  <c:v>111.38</c:v>
                </c:pt>
                <c:pt idx="5">
                  <c:v>116.32</c:v>
                </c:pt>
                <c:pt idx="6">
                  <c:v>116.86999999999999</c:v>
                </c:pt>
                <c:pt idx="7">
                  <c:v>140.91</c:v>
                </c:pt>
                <c:pt idx="8">
                  <c:v>325.27</c:v>
                </c:pt>
                <c:pt idx="9">
                  <c:v>358.46999999999997</c:v>
                </c:pt>
              </c:numCache>
            </c:numRef>
          </c:val>
        </c:ser>
        <c:dLbls/>
        <c:axId val="137684480"/>
        <c:axId val="137686016"/>
      </c:barChart>
      <c:catAx>
        <c:axId val="13768448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7686016"/>
        <c:crosses val="autoZero"/>
        <c:auto val="1"/>
        <c:lblAlgn val="ctr"/>
        <c:lblOffset val="100"/>
      </c:catAx>
      <c:valAx>
        <c:axId val="137686016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684480"/>
        <c:crosses val="autoZero"/>
        <c:crossBetween val="between"/>
        <c:majorUnit val="100"/>
      </c:valAx>
    </c:plotArea>
    <c:legend>
      <c:legendPos val="r"/>
      <c:layout>
        <c:manualLayout>
          <c:xMode val="edge"/>
          <c:yMode val="edge"/>
          <c:x val="4.7970307488603273E-2"/>
          <c:y val="0.90549592985778216"/>
          <c:w val="0.35184353377857835"/>
          <c:h val="7.8892022405642734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4434693959323311E-2"/>
          <c:y val="8.1011586867260718E-2"/>
          <c:w val="0.92556530604067677"/>
          <c:h val="0.5018160733481691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75000"/>
                <a:lumOff val="25000"/>
              </a:sys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75000"/>
                    <a:lumOff val="2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Лист1!$A$2:$A$7</c:f>
              <c:strCache>
                <c:ptCount val="6"/>
                <c:pt idx="0">
                  <c:v>Самарская обл</c:v>
                </c:pt>
                <c:pt idx="1">
                  <c:v>Оренбургская обл </c:v>
                </c:pt>
                <c:pt idx="2">
                  <c:v>Пермский край</c:v>
                </c:pt>
                <c:pt idx="3">
                  <c:v>Удмуртская республика</c:v>
                </c:pt>
                <c:pt idx="4">
                  <c:v>Чувашская Республика </c:v>
                </c:pt>
                <c:pt idx="5">
                  <c:v>Республика Марий Эл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304.58</c:v>
                </c:pt>
                <c:pt idx="1">
                  <c:v>670.42</c:v>
                </c:pt>
                <c:pt idx="2">
                  <c:v>732.37</c:v>
                </c:pt>
                <c:pt idx="3">
                  <c:v>1002.59</c:v>
                </c:pt>
                <c:pt idx="4">
                  <c:v>1794.04</c:v>
                </c:pt>
                <c:pt idx="5">
                  <c:v>2167.4699999999998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85000"/>
              </a:sys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Самарская обл</c:v>
                </c:pt>
                <c:pt idx="1">
                  <c:v>Оренбургская обл </c:v>
                </c:pt>
                <c:pt idx="2">
                  <c:v>Пермский край</c:v>
                </c:pt>
                <c:pt idx="3">
                  <c:v>Удмуртская республика</c:v>
                </c:pt>
                <c:pt idx="4">
                  <c:v>Чувашская Республика </c:v>
                </c:pt>
                <c:pt idx="5">
                  <c:v>Республика Марий Эл</c:v>
                </c:pt>
              </c:strCache>
            </c:strRef>
          </c:cat>
          <c:val>
            <c:numRef>
              <c:f>Лист1!$C$2:$C$7</c:f>
              <c:numCache>
                <c:formatCode>0.00</c:formatCode>
                <c:ptCount val="6"/>
                <c:pt idx="0">
                  <c:v>484.54</c:v>
                </c:pt>
                <c:pt idx="1">
                  <c:v>649.32999999999993</c:v>
                </c:pt>
                <c:pt idx="2">
                  <c:v>732.37</c:v>
                </c:pt>
                <c:pt idx="3">
                  <c:v>1002.59</c:v>
                </c:pt>
                <c:pt idx="4">
                  <c:v>1799.45</c:v>
                </c:pt>
                <c:pt idx="5">
                  <c:v>2217.0700000000002</c:v>
                </c:pt>
              </c:numCache>
            </c:numRef>
          </c:val>
        </c:ser>
        <c:dLbls/>
        <c:axId val="137572736"/>
        <c:axId val="137574272"/>
      </c:barChart>
      <c:catAx>
        <c:axId val="13757273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37574272"/>
        <c:crosses val="autoZero"/>
        <c:auto val="1"/>
        <c:lblAlgn val="ctr"/>
        <c:lblOffset val="100"/>
      </c:catAx>
      <c:valAx>
        <c:axId val="137574272"/>
        <c:scaling>
          <c:orientation val="minMax"/>
          <c:max val="3000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572736"/>
        <c:crosses val="autoZero"/>
        <c:crossBetween val="between"/>
      </c:valAx>
    </c:plotArea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277902637411886E-2"/>
          <c:y val="1.8080892804635301E-2"/>
          <c:w val="0.92556530604067677"/>
          <c:h val="0.27487547679887431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1.0119549558245806E-2"/>
                  <c:y val="-2.939488205014257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4456499368922582E-3"/>
                  <c:y val="-1.76369292300855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456499368922582E-3"/>
                  <c:y val="-1.76369292300855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4456499368922582E-3"/>
                  <c:y val="-8.818464615042775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4456499368922582E-3"/>
                  <c:y val="0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-4.3369498106767745E-3"/>
                  <c:y val="-5.8789764100285165E-3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6"/>
              <c:layout>
                <c:manualLayout>
                  <c:x val="-4.3369498106767745E-3"/>
                  <c:y val="-2.939488205014257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4.3369498106767216E-3"/>
                  <c:y val="-5.8789764100285165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2.8912998737845156E-3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7.2282496844612923E-3"/>
                  <c:y val="-2.939488205014257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5.7825997475690321E-3"/>
                  <c:y val="0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5.7825997475690321E-3"/>
                  <c:y val="-1.4697441025071287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2.8912998737845156E-3"/>
                  <c:y val="0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5.7825997475690321E-3"/>
                  <c:y val="-5.8789764100285165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4.3369498106768803E-3"/>
                  <c:y val="-2.9394882050142578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1.0601310403300808E-16"/>
                  <c:y val="5.878976410028516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7.2282496844612923E-3"/>
                  <c:y val="-2.9394882050142578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283,53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7"/>
              <c:layout>
                <c:manualLayout>
                  <c:x val="-2.8912998737845156E-3"/>
                  <c:y val="-5.8789764100285165E-3"/>
                </c:manualLayout>
              </c:layout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Лист1!$A$20:$B$49</c:f>
              <c:strCache>
                <c:ptCount val="19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Кузнецк</c:v>
                </c:pt>
                <c:pt idx="4">
                  <c:v>Казань </c:v>
                </c:pt>
                <c:pt idx="5">
                  <c:v>Наб.Челны</c:v>
                </c:pt>
                <c:pt idx="6">
                  <c:v>Орск</c:v>
                </c:pt>
                <c:pt idx="7">
                  <c:v>Оренбугр</c:v>
                </c:pt>
                <c:pt idx="8">
                  <c:v>Бузулук</c:v>
                </c:pt>
                <c:pt idx="9">
                  <c:v>Йошкар-Ола</c:v>
                </c:pt>
                <c:pt idx="10">
                  <c:v>Волжск</c:v>
                </c:pt>
                <c:pt idx="11">
                  <c:v>Ульяновск</c:v>
                </c:pt>
                <c:pt idx="12">
                  <c:v>Димитровград</c:v>
                </c:pt>
                <c:pt idx="13">
                  <c:v>Саранск</c:v>
                </c:pt>
                <c:pt idx="14">
                  <c:v>Рузаевка</c:v>
                </c:pt>
                <c:pt idx="15">
                  <c:v>Киров</c:v>
                </c:pt>
                <c:pt idx="16">
                  <c:v>Н.Новгород</c:v>
                </c:pt>
                <c:pt idx="17">
                  <c:v>Шумерля</c:v>
                </c:pt>
                <c:pt idx="18">
                  <c:v>Алатырь</c:v>
                </c:pt>
              </c:strCache>
            </c:strRef>
          </c:cat>
          <c:val>
            <c:numRef>
              <c:f>Лист1!$C$20:$C$38</c:f>
              <c:numCache>
                <c:formatCode>0.00</c:formatCode>
                <c:ptCount val="19"/>
                <c:pt idx="0">
                  <c:v>39.74</c:v>
                </c:pt>
                <c:pt idx="1">
                  <c:v>42.67</c:v>
                </c:pt>
                <c:pt idx="2">
                  <c:v>46.56</c:v>
                </c:pt>
                <c:pt idx="3">
                  <c:v>33.370000000000005</c:v>
                </c:pt>
                <c:pt idx="4">
                  <c:v>50.949999999999996</c:v>
                </c:pt>
                <c:pt idx="5">
                  <c:v>128.52000000000001</c:v>
                </c:pt>
                <c:pt idx="6">
                  <c:v>104.42</c:v>
                </c:pt>
                <c:pt idx="7">
                  <c:v>149.62</c:v>
                </c:pt>
                <c:pt idx="8">
                  <c:v>253.88000000000002</c:v>
                </c:pt>
                <c:pt idx="9">
                  <c:v>88.06</c:v>
                </c:pt>
                <c:pt idx="10">
                  <c:v>93.86</c:v>
                </c:pt>
                <c:pt idx="11">
                  <c:v>95.09</c:v>
                </c:pt>
                <c:pt idx="12">
                  <c:v>121.78</c:v>
                </c:pt>
                <c:pt idx="13">
                  <c:v>23.979999999999997</c:v>
                </c:pt>
                <c:pt idx="14">
                  <c:v>78.739999999999995</c:v>
                </c:pt>
                <c:pt idx="15">
                  <c:v>631.24</c:v>
                </c:pt>
                <c:pt idx="16">
                  <c:v>283.52999999999992</c:v>
                </c:pt>
                <c:pt idx="17">
                  <c:v>72.47</c:v>
                </c:pt>
                <c:pt idx="18">
                  <c:v>93.649999999999991</c:v>
                </c:pt>
              </c:numCache>
            </c:numRef>
          </c:val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0"/>
                  <c:y val="-1.76369292300855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2282496844612923E-3"/>
                  <c:y val="-1.469744102507128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2282496844612923E-3"/>
                  <c:y val="-1.76369292300855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673899621353549E-3"/>
                  <c:y val="-3.821334666518535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8.673899621353549E-3"/>
                  <c:y val="0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rgbClr val="F79646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5"/>
              <c:layout>
                <c:manualLayout>
                  <c:x val="4.3369498106767745E-3"/>
                  <c:y val="-1.1757952820057031E-2"/>
                </c:manualLayout>
              </c:layout>
              <c:spPr>
                <a:solidFill>
                  <a:srgbClr val="CCFF99"/>
                </a:solidFill>
                <a:ln w="25400" cap="flat" cmpd="sng" algn="ctr">
                  <a:solidFill>
                    <a:srgbClr val="F79646"/>
                  </a:solidFill>
                  <a:prstDash val="solid"/>
                </a:ln>
                <a:effectLst/>
              </c:spPr>
              <c:txPr>
                <a:bodyPr rot="-5400000" vert="horz"/>
                <a:lstStyle/>
                <a:p>
                  <a:pPr>
                    <a:defRPr/>
                  </a:pPr>
                  <a:endParaRPr lang="ru-RU"/>
                </a:p>
              </c:txPr>
              <c:dLblPos val="outEnd"/>
              <c:showVal val="1"/>
            </c:dLbl>
            <c:dLbl>
              <c:idx val="6"/>
              <c:layout>
                <c:manualLayout>
                  <c:x val="4.3369498106768283E-3"/>
                  <c:y val="-1.1757952820057031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5.7825997475690321E-3"/>
                  <c:y val="-1.763692923008555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5.7825997475690321E-3"/>
                  <c:y val="-1.1757952820057057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2.8912998737845156E-3"/>
                  <c:y val="-1.4697441025071287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2.8912998737845156E-3"/>
                  <c:y val="-1.4697441025071287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7.2282496844612923E-3"/>
                  <c:y val="0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4.3369498106767745E-3"/>
                  <c:y val="-1.763692923008555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4.3369498106767745E-3"/>
                  <c:y val="-1.763692923008555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8.673899621353549E-3"/>
                  <c:y val="5.878976410028516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2.8911860430808236E-3"/>
                  <c:y val="-2.35159056401140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290,94</a:t>
                    </a:r>
                    <a:r>
                      <a:rPr lang="ru-RU" dirty="0" smtClean="0"/>
                      <a:t>*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17"/>
              <c:layout>
                <c:manualLayout>
                  <c:x val="5.7825997475691397E-3"/>
                  <c:y val="-1.4697441025071287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8.673899621353549E-3"/>
                  <c:y val="-2.9394882050142578E-3"/>
                </c:manualLayout>
              </c:layout>
              <c:dLblPos val="outEnd"/>
              <c:showVal val="1"/>
            </c:dLbl>
            <c:spPr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Лист1!$A$20:$B$49</c:f>
              <c:strCache>
                <c:ptCount val="19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Кузнецк</c:v>
                </c:pt>
                <c:pt idx="4">
                  <c:v>Казань </c:v>
                </c:pt>
                <c:pt idx="5">
                  <c:v>Наб.Челны</c:v>
                </c:pt>
                <c:pt idx="6">
                  <c:v>Орск</c:v>
                </c:pt>
                <c:pt idx="7">
                  <c:v>Оренбугр</c:v>
                </c:pt>
                <c:pt idx="8">
                  <c:v>Бузулук</c:v>
                </c:pt>
                <c:pt idx="9">
                  <c:v>Йошкар-Ола</c:v>
                </c:pt>
                <c:pt idx="10">
                  <c:v>Волжск</c:v>
                </c:pt>
                <c:pt idx="11">
                  <c:v>Ульяновск</c:v>
                </c:pt>
                <c:pt idx="12">
                  <c:v>Димитровград</c:v>
                </c:pt>
                <c:pt idx="13">
                  <c:v>Саранск</c:v>
                </c:pt>
                <c:pt idx="14">
                  <c:v>Рузаевка</c:v>
                </c:pt>
                <c:pt idx="15">
                  <c:v>Киров</c:v>
                </c:pt>
                <c:pt idx="16">
                  <c:v>Н.Новгород</c:v>
                </c:pt>
                <c:pt idx="17">
                  <c:v>Шумерля</c:v>
                </c:pt>
                <c:pt idx="18">
                  <c:v>Алатырь</c:v>
                </c:pt>
              </c:strCache>
            </c:strRef>
          </c:cat>
          <c:val>
            <c:numRef>
              <c:f>Лист1!$D$20:$D$38</c:f>
              <c:numCache>
                <c:formatCode>0.00</c:formatCode>
                <c:ptCount val="19"/>
                <c:pt idx="0">
                  <c:v>94</c:v>
                </c:pt>
                <c:pt idx="1">
                  <c:v>74.3</c:v>
                </c:pt>
                <c:pt idx="2">
                  <c:v>67.88</c:v>
                </c:pt>
                <c:pt idx="3">
                  <c:v>43.02</c:v>
                </c:pt>
                <c:pt idx="4">
                  <c:v>50.949999999999996</c:v>
                </c:pt>
                <c:pt idx="5">
                  <c:v>164.57</c:v>
                </c:pt>
                <c:pt idx="6">
                  <c:v>114.03</c:v>
                </c:pt>
                <c:pt idx="7">
                  <c:v>152.62</c:v>
                </c:pt>
                <c:pt idx="8">
                  <c:v>187.44</c:v>
                </c:pt>
                <c:pt idx="9">
                  <c:v>98.14</c:v>
                </c:pt>
                <c:pt idx="10">
                  <c:v>95.490000000000009</c:v>
                </c:pt>
                <c:pt idx="11">
                  <c:v>137.53</c:v>
                </c:pt>
                <c:pt idx="12">
                  <c:v>144.89000000000001</c:v>
                </c:pt>
                <c:pt idx="13">
                  <c:v>43.730000000000004</c:v>
                </c:pt>
                <c:pt idx="14">
                  <c:v>92.95</c:v>
                </c:pt>
                <c:pt idx="15">
                  <c:v>632.44999999999993</c:v>
                </c:pt>
                <c:pt idx="16">
                  <c:v>290.94</c:v>
                </c:pt>
                <c:pt idx="17">
                  <c:v>74.23</c:v>
                </c:pt>
                <c:pt idx="18">
                  <c:v>94.59</c:v>
                </c:pt>
              </c:numCache>
            </c:numRef>
          </c:val>
        </c:ser>
        <c:dLbls/>
        <c:axId val="137875840"/>
        <c:axId val="137877376"/>
      </c:barChart>
      <c:catAx>
        <c:axId val="137875840"/>
        <c:scaling>
          <c:orientation val="minMax"/>
        </c:scaling>
        <c:axPos val="b"/>
        <c:tickLblPos val="nextTo"/>
        <c:txPr>
          <a:bodyPr rot="-1800000" vert="horz"/>
          <a:lstStyle/>
          <a:p>
            <a:pPr>
              <a:defRPr/>
            </a:pPr>
            <a:endParaRPr lang="ru-RU"/>
          </a:p>
        </c:txPr>
        <c:crossAx val="137877376"/>
        <c:crosses val="autoZero"/>
        <c:auto val="1"/>
        <c:lblAlgn val="ctr"/>
        <c:lblOffset val="100"/>
      </c:catAx>
      <c:valAx>
        <c:axId val="137877376"/>
        <c:scaling>
          <c:orientation val="minMax"/>
          <c:max val="650"/>
          <c:min val="0"/>
        </c:scaling>
        <c:axPos val="l"/>
        <c:majorGridlines/>
        <c:numFmt formatCode="0.00" sourceLinked="1"/>
        <c:tickLblPos val="nextTo"/>
        <c:crossAx val="137875840"/>
        <c:crosses val="autoZero"/>
        <c:crossBetween val="between"/>
        <c:majorUnit val="100"/>
        <c:minorUnit val="50"/>
      </c:valAx>
    </c:plotArea>
    <c:legend>
      <c:legendPos val="r"/>
      <c:layout>
        <c:manualLayout>
          <c:xMode val="edge"/>
          <c:yMode val="edge"/>
          <c:x val="4.9415957425495524E-2"/>
          <c:y val="0.88368729073197549"/>
          <c:w val="0.27835682191960476"/>
          <c:h val="0.11057646728917868"/>
        </c:manualLayout>
      </c:layout>
    </c:legend>
    <c:plotVisOnly val="1"/>
    <c:dispBlanksAs val="gap"/>
  </c:chart>
  <c:spPr>
    <a:solidFill>
      <a:sysClr val="window" lastClr="FFFFFF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  <c:userShapes r:id="rId3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460734781745564E-2"/>
          <c:y val="3.9362987445839354E-2"/>
          <c:w val="0.92556530604067677"/>
          <c:h val="0.65061853030822681"/>
        </c:manualLayout>
      </c:layout>
      <c:barChart>
        <c:barDir val="col"/>
        <c:grouping val="clustered"/>
        <c:ser>
          <c:idx val="0"/>
          <c:order val="0"/>
          <c:tx>
            <c:strRef>
              <c:f>Лист1!$C$19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ysClr val="windowText" lastClr="000000">
                <a:lumMod val="65000"/>
                <a:lumOff val="35000"/>
              </a:sysClr>
            </a:soli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-1.0119549558245806E-2"/>
                  <c:y val="-2.9394882050142578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4456499368922582E-3"/>
                  <c:y val="-1.763692923008555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456499368922582E-3"/>
                  <c:y val="-1.76369292300855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4456499368922582E-3"/>
                  <c:y val="-8.8184646150427752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4456499368922582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3369498106767745E-3"/>
                  <c:y val="-5.8789764100285165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4.3369498106767745E-3"/>
                  <c:y val="-2.939488205014257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4.3369498106767216E-3"/>
                  <c:y val="-5.8789764100285165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2.8912998737845156E-3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7.2282496844612923E-3"/>
                  <c:y val="-2.939488205014257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5.7825997475690321E-3"/>
                  <c:y val="0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5.7825997475690321E-3"/>
                  <c:y val="-1.4697441025071287E-2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2.8912998737845156E-3"/>
                  <c:y val="0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5.7825997475690321E-3"/>
                  <c:y val="-5.8789764100285165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4.3369498106768803E-3"/>
                  <c:y val="-2.9394882050142578E-3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1.0601310403300808E-16"/>
                  <c:y val="5.878976410028516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-7.2282496844612923E-3"/>
                  <c:y val="-2.9394882050142578E-3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-2.8912998737845156E-3"/>
                  <c:y val="-5.8789764100285165E-3"/>
                </c:manualLayout>
              </c:layout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ysClr val="windowText" lastClr="000000">
                    <a:lumMod val="65000"/>
                    <a:lumOff val="35000"/>
                  </a:sysClr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Лист1!$A$20:$B$52</c:f>
              <c:strCache>
                <c:ptCount val="13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Новочебоксарск</c:v>
                </c:pt>
                <c:pt idx="4">
                  <c:v>Пенза</c:v>
                </c:pt>
                <c:pt idx="5">
                  <c:v>Орск</c:v>
                </c:pt>
                <c:pt idx="6">
                  <c:v>Оренбугр</c:v>
                </c:pt>
                <c:pt idx="7">
                  <c:v>Бузулук</c:v>
                </c:pt>
                <c:pt idx="8">
                  <c:v>Ижевск</c:v>
                </c:pt>
                <c:pt idx="9">
                  <c:v>Ижевск</c:v>
                </c:pt>
                <c:pt idx="10">
                  <c:v>Пермь</c:v>
                </c:pt>
                <c:pt idx="11">
                  <c:v>Березники</c:v>
                </c:pt>
                <c:pt idx="12">
                  <c:v>Саранск</c:v>
                </c:pt>
              </c:strCache>
            </c:strRef>
          </c:cat>
          <c:val>
            <c:numRef>
              <c:f>Лист1!$C$20:$C$32</c:f>
              <c:numCache>
                <c:formatCode>0.00</c:formatCode>
                <c:ptCount val="13"/>
                <c:pt idx="0">
                  <c:v>264.91000000000003</c:v>
                </c:pt>
                <c:pt idx="1">
                  <c:v>284.5</c:v>
                </c:pt>
                <c:pt idx="2">
                  <c:v>310.41999999999996</c:v>
                </c:pt>
                <c:pt idx="3">
                  <c:v>1001.41</c:v>
                </c:pt>
                <c:pt idx="4">
                  <c:v>224.28</c:v>
                </c:pt>
                <c:pt idx="5">
                  <c:v>522.1</c:v>
                </c:pt>
                <c:pt idx="6">
                  <c:v>695.91</c:v>
                </c:pt>
                <c:pt idx="7">
                  <c:v>1181.1399999999999</c:v>
                </c:pt>
                <c:pt idx="8">
                  <c:v>667.22</c:v>
                </c:pt>
                <c:pt idx="9">
                  <c:v>1644.5</c:v>
                </c:pt>
                <c:pt idx="10">
                  <c:v>479.77</c:v>
                </c:pt>
                <c:pt idx="11">
                  <c:v>663</c:v>
                </c:pt>
                <c:pt idx="12">
                  <c:v>183.02</c:v>
                </c:pt>
              </c:numCache>
            </c:numRef>
          </c:val>
        </c:ser>
        <c:ser>
          <c:idx val="1"/>
          <c:order val="1"/>
          <c:tx>
            <c:strRef>
              <c:f>Лист1!$D$19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 cap="flat" cmpd="sng" algn="ctr">
              <a:solidFill>
                <a:srgbClr val="F7964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dLbl>
              <c:idx val="0"/>
              <c:layout>
                <c:manualLayout>
                  <c:x val="0"/>
                  <c:y val="-1.763692923008555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2282496844612923E-3"/>
                  <c:y val="-1.469744102507128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2282496844612923E-3"/>
                  <c:y val="-1.76369292300855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673899621353549E-3"/>
                  <c:y val="-3.8213346665185353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8.673899621353549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3369498106767745E-3"/>
                  <c:y val="-1.1757952820057031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4.3369498106768283E-3"/>
                  <c:y val="-1.1757952820057031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5.7825997475690321E-3"/>
                  <c:y val="-1.763692923008555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5.7825997475690321E-3"/>
                  <c:y val="-1.1757952820057057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2.8912998737845156E-3"/>
                  <c:y val="-1.4697441025071287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2.8912998737845156E-3"/>
                  <c:y val="-1.4697441025071287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0"/>
                  <c:y val="0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7.2282496844612923E-3"/>
                  <c:y val="0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4.3369498106767745E-3"/>
                  <c:y val="-1.763692923008555E-2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4.3369498106767745E-3"/>
                  <c:y val="-1.763692923008555E-2"/>
                </c:manualLayout>
              </c:layout>
              <c:dLblPos val="outEnd"/>
              <c:showVal val="1"/>
            </c:dLbl>
            <c:dLbl>
              <c:idx val="15"/>
              <c:layout>
                <c:manualLayout>
                  <c:x val="8.673899621353549E-3"/>
                  <c:y val="5.8789764100285165E-3"/>
                </c:manualLayout>
              </c:layout>
              <c:dLblPos val="outEnd"/>
              <c:showVal val="1"/>
            </c:dLbl>
            <c:dLbl>
              <c:idx val="16"/>
              <c:layout>
                <c:manualLayout>
                  <c:x val="2.8911860430808236E-3"/>
                  <c:y val="-2.351590564011407E-2"/>
                </c:manualLayout>
              </c:layout>
              <c:dLblPos val="outEnd"/>
              <c:showVal val="1"/>
            </c:dLbl>
            <c:dLbl>
              <c:idx val="17"/>
              <c:layout>
                <c:manualLayout>
                  <c:x val="5.7825997475691397E-3"/>
                  <c:y val="-1.4697441025071287E-2"/>
                </c:manualLayout>
              </c:layout>
              <c:dLblPos val="outEnd"/>
              <c:showVal val="1"/>
            </c:dLbl>
            <c:dLbl>
              <c:idx val="18"/>
              <c:layout>
                <c:manualLayout>
                  <c:x val="8.673899621353549E-3"/>
                  <c:y val="-2.9394882050142578E-3"/>
                </c:manualLayout>
              </c:layout>
              <c:dLblPos val="outEnd"/>
              <c:showVal val="1"/>
            </c:dLbl>
            <c:spPr>
              <a:solidFill>
                <a:sysClr val="window" lastClr="FFFFFF">
                  <a:lumMod val="85000"/>
                </a:sysClr>
              </a:solidFill>
              <a:ln w="25400" cap="flat" cmpd="sng" algn="ctr">
                <a:solidFill>
                  <a:srgbClr val="F79646"/>
                </a:solidFill>
                <a:prstDash val="solid"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Лист1!$A$20:$B$52</c:f>
              <c:strCache>
                <c:ptCount val="13"/>
                <c:pt idx="0">
                  <c:v>Сызрань</c:v>
                </c:pt>
                <c:pt idx="1">
                  <c:v>Самара</c:v>
                </c:pt>
                <c:pt idx="2">
                  <c:v>Самара</c:v>
                </c:pt>
                <c:pt idx="3">
                  <c:v>Новочебоксарск</c:v>
                </c:pt>
                <c:pt idx="4">
                  <c:v>Пенза</c:v>
                </c:pt>
                <c:pt idx="5">
                  <c:v>Орск</c:v>
                </c:pt>
                <c:pt idx="6">
                  <c:v>Оренбугр</c:v>
                </c:pt>
                <c:pt idx="7">
                  <c:v>Бузулук</c:v>
                </c:pt>
                <c:pt idx="8">
                  <c:v>Ижевск</c:v>
                </c:pt>
                <c:pt idx="9">
                  <c:v>Ижевск</c:v>
                </c:pt>
                <c:pt idx="10">
                  <c:v>Пермь</c:v>
                </c:pt>
                <c:pt idx="11">
                  <c:v>Березники</c:v>
                </c:pt>
                <c:pt idx="12">
                  <c:v>Саранск</c:v>
                </c:pt>
              </c:strCache>
            </c:strRef>
          </c:cat>
          <c:val>
            <c:numRef>
              <c:f>Лист1!$D$20:$D$32</c:f>
              <c:numCache>
                <c:formatCode>0.00</c:formatCode>
                <c:ptCount val="13"/>
                <c:pt idx="0">
                  <c:v>626.66999999999996</c:v>
                </c:pt>
                <c:pt idx="1">
                  <c:v>495.33</c:v>
                </c:pt>
                <c:pt idx="2">
                  <c:v>452.51</c:v>
                </c:pt>
                <c:pt idx="3">
                  <c:v>1006.8199999999999</c:v>
                </c:pt>
                <c:pt idx="4">
                  <c:v>284.38</c:v>
                </c:pt>
                <c:pt idx="5">
                  <c:v>570.15</c:v>
                </c:pt>
                <c:pt idx="6">
                  <c:v>709.87</c:v>
                </c:pt>
                <c:pt idx="7">
                  <c:v>871.7700000000001</c:v>
                </c:pt>
                <c:pt idx="8">
                  <c:v>809.68000000000006</c:v>
                </c:pt>
                <c:pt idx="9">
                  <c:v>1854.5</c:v>
                </c:pt>
                <c:pt idx="10">
                  <c:v>479.77</c:v>
                </c:pt>
                <c:pt idx="11">
                  <c:v>663</c:v>
                </c:pt>
                <c:pt idx="12">
                  <c:v>333.81</c:v>
                </c:pt>
              </c:numCache>
            </c:numRef>
          </c:val>
        </c:ser>
        <c:dLbls/>
        <c:axId val="137963776"/>
        <c:axId val="138068736"/>
      </c:barChart>
      <c:catAx>
        <c:axId val="137963776"/>
        <c:scaling>
          <c:orientation val="minMax"/>
        </c:scaling>
        <c:axPos val="b"/>
        <c:tickLblPos val="nextTo"/>
        <c:txPr>
          <a:bodyPr rot="-1800000" vert="horz"/>
          <a:lstStyle/>
          <a:p>
            <a:pPr>
              <a:defRPr/>
            </a:pPr>
            <a:endParaRPr lang="ru-RU"/>
          </a:p>
        </c:txPr>
        <c:crossAx val="138068736"/>
        <c:crosses val="autoZero"/>
        <c:auto val="1"/>
        <c:lblAlgn val="ctr"/>
        <c:lblOffset val="100"/>
      </c:catAx>
      <c:valAx>
        <c:axId val="138068736"/>
        <c:scaling>
          <c:orientation val="minMax"/>
          <c:max val="2000"/>
          <c:min val="0"/>
        </c:scaling>
        <c:axPos val="l"/>
        <c:majorGridlines/>
        <c:numFmt formatCode="0.00" sourceLinked="1"/>
        <c:tickLblPos val="nextTo"/>
        <c:crossAx val="137963776"/>
        <c:crosses val="autoZero"/>
        <c:crossBetween val="between"/>
        <c:majorUnit val="500"/>
        <c:minorUnit val="50"/>
      </c:valAx>
    </c:plotArea>
    <c:plotVisOnly val="1"/>
    <c:dispBlanksAs val="gap"/>
  </c:chart>
  <c:spPr>
    <a:solidFill>
      <a:sysClr val="window" lastClr="FFFFFF"/>
    </a:solidFill>
    <a:ln w="25400" cap="flat" cmpd="sng" algn="ctr">
      <a:noFill/>
      <a:prstDash val="solid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ru-RU"/>
    </a:p>
  </c:tx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945617427207588E-2"/>
          <c:y val="0.2239666411171472"/>
          <c:w val="0.82715500430129552"/>
          <c:h val="0.481499987709414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01.01.2018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Ульяновская обл</c:v>
                </c:pt>
                <c:pt idx="1">
                  <c:v>Республика Мордовия</c:v>
                </c:pt>
                <c:pt idx="2">
                  <c:v>Чувашская Республика</c:v>
                </c:pt>
                <c:pt idx="3">
                  <c:v>Пензенская обл</c:v>
                </c:pt>
                <c:pt idx="4">
                  <c:v>Удмуртская Республика</c:v>
                </c:pt>
                <c:pt idx="5">
                  <c:v>Пермский край</c:v>
                </c:pt>
                <c:pt idx="6">
                  <c:v>Кировская обл</c:v>
                </c:pt>
                <c:pt idx="7">
                  <c:v>Республика Татарстан</c:v>
                </c:pt>
                <c:pt idx="8">
                  <c:v>Нижегородская обл</c:v>
                </c:pt>
              </c:strCache>
            </c:strRef>
          </c:cat>
          <c:val>
            <c:numRef>
              <c:f>Лист1!$B$2:$B$10</c:f>
              <c:numCache>
                <c:formatCode>0</c:formatCode>
                <c:ptCount val="9"/>
                <c:pt idx="0" formatCode="General">
                  <c:v>17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 formatCode="General">
                  <c:v>20</c:v>
                </c:pt>
                <c:pt idx="5" formatCode="General">
                  <c:v>20</c:v>
                </c:pt>
                <c:pt idx="6">
                  <c:v>22</c:v>
                </c:pt>
                <c:pt idx="7" formatCode="General">
                  <c:v>27</c:v>
                </c:pt>
                <c:pt idx="8" formatCode="General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rgbClr val="4BACC6">
                    <a:shade val="51000"/>
                    <a:satMod val="130000"/>
                  </a:srgbClr>
                </a:gs>
                <a:gs pos="80000">
                  <a:srgbClr val="4BACC6">
                    <a:shade val="93000"/>
                    <a:satMod val="130000"/>
                  </a:srgbClr>
                </a:gs>
                <a:gs pos="100000">
                  <a:srgbClr val="4BACC6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4BACC6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Ульяновская обл</c:v>
                </c:pt>
                <c:pt idx="1">
                  <c:v>Республика Мордовия</c:v>
                </c:pt>
                <c:pt idx="2">
                  <c:v>Чувашская Республика</c:v>
                </c:pt>
                <c:pt idx="3">
                  <c:v>Пензенская обл</c:v>
                </c:pt>
                <c:pt idx="4">
                  <c:v>Удмуртская Республика</c:v>
                </c:pt>
                <c:pt idx="5">
                  <c:v>Пермский край</c:v>
                </c:pt>
                <c:pt idx="6">
                  <c:v>Кировская обл</c:v>
                </c:pt>
                <c:pt idx="7">
                  <c:v>Республика Татарстан</c:v>
                </c:pt>
                <c:pt idx="8">
                  <c:v>Нижегородская обл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  <c:dLbls/>
        <c:axId val="138156288"/>
        <c:axId val="138162176"/>
      </c:barChart>
      <c:catAx>
        <c:axId val="138156288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="1" baseline="0"/>
            </a:pPr>
            <a:endParaRPr lang="ru-RU"/>
          </a:p>
        </c:txPr>
        <c:crossAx val="138162176"/>
        <c:crosses val="autoZero"/>
        <c:auto val="1"/>
        <c:lblAlgn val="ctr"/>
        <c:lblOffset val="100"/>
      </c:catAx>
      <c:valAx>
        <c:axId val="1381621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8156288"/>
        <c:crosses val="autoZero"/>
        <c:crossBetween val="between"/>
      </c:valAx>
    </c:plotArea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448005674299343E-2"/>
          <c:y val="0.18629899708113246"/>
          <c:w val="0.82814330476378872"/>
          <c:h val="0.5732337286251976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1.01.2019</c:v>
                </c:pt>
              </c:strCache>
            </c:strRef>
          </c:tx>
          <c:spPr>
            <a:solidFill>
              <a:srgbClr val="00CC0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Лист1!$A$2:$A$11</c:f>
              <c:strCache>
                <c:ptCount val="10"/>
                <c:pt idx="0">
                  <c:v>Республика Мордовия</c:v>
                </c:pt>
                <c:pt idx="1">
                  <c:v>Ульяновская область</c:v>
                </c:pt>
                <c:pt idx="2">
                  <c:v>Удмуртская Республика</c:v>
                </c:pt>
                <c:pt idx="3">
                  <c:v>Пермский край</c:v>
                </c:pt>
                <c:pt idx="4">
                  <c:v>Пензенская область</c:v>
                </c:pt>
                <c:pt idx="5">
                  <c:v>Кировская область</c:v>
                </c:pt>
                <c:pt idx="6">
                  <c:v>Чувашская Республики </c:v>
                </c:pt>
                <c:pt idx="7">
                  <c:v>Республика Башкортостан </c:v>
                </c:pt>
                <c:pt idx="8">
                  <c:v>Республика Татарстан</c:v>
                </c:pt>
                <c:pt idx="9">
                  <c:v>Нижегородская область</c:v>
                </c:pt>
              </c:strCache>
            </c:strRef>
          </c:cat>
          <c:val>
            <c:numRef>
              <c:f>Лист1!$B$2:$B$11</c:f>
              <c:numCache>
                <c:formatCode>0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  <c:pt idx="5">
                  <c:v>22</c:v>
                </c:pt>
                <c:pt idx="6">
                  <c:v>23</c:v>
                </c:pt>
                <c:pt idx="7">
                  <c:v>25</c:v>
                </c:pt>
                <c:pt idx="8">
                  <c:v>27</c:v>
                </c:pt>
                <c:pt idx="9">
                  <c:v>28</c:v>
                </c:pt>
              </c:numCache>
            </c:numRef>
          </c:val>
        </c:ser>
        <c:dLbls/>
        <c:axId val="137698688"/>
        <c:axId val="138269056"/>
      </c:barChart>
      <c:catAx>
        <c:axId val="137698688"/>
        <c:scaling>
          <c:orientation val="minMax"/>
        </c:scaling>
        <c:axPos val="b"/>
        <c:tickLblPos val="nextTo"/>
        <c:txPr>
          <a:bodyPr rot="0" vert="horz"/>
          <a:lstStyle/>
          <a:p>
            <a:pPr>
              <a:defRPr sz="800" b="1"/>
            </a:pPr>
            <a:endParaRPr lang="ru-RU"/>
          </a:p>
        </c:txPr>
        <c:crossAx val="138269056"/>
        <c:crosses val="autoZero"/>
        <c:auto val="1"/>
        <c:lblAlgn val="ctr"/>
        <c:lblOffset val="100"/>
      </c:catAx>
      <c:valAx>
        <c:axId val="138269056"/>
        <c:scaling>
          <c:orientation val="minMax"/>
        </c:scaling>
        <c:axPos val="l"/>
        <c:numFmt formatCode="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7698688"/>
        <c:crosses val="autoZero"/>
        <c:crossBetween val="between"/>
      </c:valAx>
      <c:spPr>
        <a:ln>
          <a:noFill/>
        </a:ln>
        <a:effectLst>
          <a:outerShdw sx="1000" sy="1000" algn="l" rotWithShape="0">
            <a:prstClr val="black"/>
          </a:outerShdw>
        </a:effectLst>
      </c:spPr>
    </c:plotArea>
    <c:legend>
      <c:legendPos val="r"/>
      <c:layout>
        <c:manualLayout>
          <c:xMode val="edge"/>
          <c:yMode val="edge"/>
          <c:x val="0.88466028616513259"/>
          <c:y val="7.348425932472151E-2"/>
          <c:w val="0.11376355653346558"/>
          <c:h val="0.65421518821141089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8.3034292486020081E-2"/>
          <c:w val="0.92556530604067677"/>
          <c:h val="0.617798716809243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9BBB59">
                <a:lumMod val="50000"/>
              </a:srgbClr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9BBB59">
                    <a:lumMod val="5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Лист1!$A$2:$A$14</c:f>
              <c:strCache>
                <c:ptCount val="13"/>
                <c:pt idx="0">
                  <c:v>Чувашская Республика</c:v>
                </c:pt>
                <c:pt idx="1">
                  <c:v>Ульяновская обл</c:v>
                </c:pt>
                <c:pt idx="2">
                  <c:v>Республика Башкортостан </c:v>
                </c:pt>
                <c:pt idx="3">
                  <c:v>Республика Мордовия</c:v>
                </c:pt>
                <c:pt idx="4">
                  <c:v>Оренбургская обл </c:v>
                </c:pt>
                <c:pt idx="5">
                  <c:v>Самарская обл</c:v>
                </c:pt>
                <c:pt idx="6">
                  <c:v>Нижегородская обл</c:v>
                </c:pt>
                <c:pt idx="7">
                  <c:v>Республика Марий Эл</c:v>
                </c:pt>
                <c:pt idx="8">
                  <c:v>Кировская обл</c:v>
                </c:pt>
                <c:pt idx="9">
                  <c:v>Республика Татарстан</c:v>
                </c:pt>
                <c:pt idx="10">
                  <c:v>Удмуртская Республика</c:v>
                </c:pt>
                <c:pt idx="11">
                  <c:v>Пензенская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1.7</c:v>
                </c:pt>
                <c:pt idx="1">
                  <c:v>1.7</c:v>
                </c:pt>
                <c:pt idx="2">
                  <c:v>0</c:v>
                </c:pt>
                <c:pt idx="3">
                  <c:v>1.7</c:v>
                </c:pt>
                <c:pt idx="4">
                  <c:v>1.7</c:v>
                </c:pt>
                <c:pt idx="5">
                  <c:v>1.7</c:v>
                </c:pt>
                <c:pt idx="6">
                  <c:v>1.7</c:v>
                </c:pt>
                <c:pt idx="7">
                  <c:v>1.7</c:v>
                </c:pt>
                <c:pt idx="8">
                  <c:v>1.7</c:v>
                </c:pt>
                <c:pt idx="9">
                  <c:v>1.7</c:v>
                </c:pt>
                <c:pt idx="10">
                  <c:v>1.7</c:v>
                </c:pt>
                <c:pt idx="11">
                  <c:v>1.7</c:v>
                </c:pt>
                <c:pt idx="12">
                  <c:v>1.7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75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2,0</a:t>
                    </a:r>
                    <a:endParaRPr lang="en-US" dirty="0"/>
                  </a:p>
                </c:rich>
              </c:tx>
              <c:dLblPos val="outEnd"/>
              <c:showVal val="1"/>
            </c:dLbl>
            <c:spPr>
              <a:solidFill>
                <a:sysClr val="window" lastClr="FFFFFF"/>
              </a:solidFill>
              <a:ln w="25400" cap="flat" cmpd="sng" algn="ctr">
                <a:solidFill>
                  <a:srgbClr val="8064A2">
                    <a:lumMod val="75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Лист1!$A$2:$A$14</c:f>
              <c:strCache>
                <c:ptCount val="13"/>
                <c:pt idx="0">
                  <c:v>Чувашская Республика</c:v>
                </c:pt>
                <c:pt idx="1">
                  <c:v>Ульяновская обл</c:v>
                </c:pt>
                <c:pt idx="2">
                  <c:v>Республика Башкортостан </c:v>
                </c:pt>
                <c:pt idx="3">
                  <c:v>Республика Мордовия</c:v>
                </c:pt>
                <c:pt idx="4">
                  <c:v>Оренбургская обл </c:v>
                </c:pt>
                <c:pt idx="5">
                  <c:v>Самарская обл</c:v>
                </c:pt>
                <c:pt idx="6">
                  <c:v>Нижегородская обл</c:v>
                </c:pt>
                <c:pt idx="7">
                  <c:v>Республика Марий Эл</c:v>
                </c:pt>
                <c:pt idx="8">
                  <c:v>Кировская обл</c:v>
                </c:pt>
                <c:pt idx="9">
                  <c:v>Республика Татарстан</c:v>
                </c:pt>
                <c:pt idx="10">
                  <c:v>Удмуртская Республика</c:v>
                </c:pt>
                <c:pt idx="11">
                  <c:v>Пензенская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2.8</c:v>
                </c:pt>
                <c:pt idx="9">
                  <c:v>3</c:v>
                </c:pt>
                <c:pt idx="10">
                  <c:v>4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</c:ser>
        <c:dLbls/>
        <c:axId val="138515584"/>
        <c:axId val="138517120"/>
      </c:barChart>
      <c:catAx>
        <c:axId val="138515584"/>
        <c:scaling>
          <c:orientation val="minMax"/>
        </c:scaling>
        <c:axPos val="b"/>
        <c:tickLblPos val="nextTo"/>
        <c:spPr>
          <a:solidFill>
            <a:sysClr val="window" lastClr="FFFFFF"/>
          </a:solidFill>
        </c:spPr>
        <c:txPr>
          <a:bodyPr/>
          <a:lstStyle/>
          <a:p>
            <a:pPr>
              <a:defRPr sz="800"/>
            </a:pPr>
            <a:endParaRPr lang="ru-RU"/>
          </a:p>
        </c:txPr>
        <c:crossAx val="138517120"/>
        <c:crossesAt val="0"/>
        <c:auto val="1"/>
        <c:lblAlgn val="ctr"/>
        <c:lblOffset val="100"/>
      </c:catAx>
      <c:valAx>
        <c:axId val="138517120"/>
        <c:scaling>
          <c:orientation val="minMax"/>
          <c:max val="4"/>
          <c:min val="0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8515584"/>
        <c:crosses val="autoZero"/>
        <c:crossBetween val="between"/>
        <c:minorUnit val="0.5"/>
      </c:valAx>
    </c:plotArea>
    <c:legend>
      <c:legendPos val="r"/>
      <c:layout>
        <c:manualLayout>
          <c:xMode val="edge"/>
          <c:yMode val="edge"/>
          <c:x val="2.921153205199423E-2"/>
          <c:y val="0.90843447950227751"/>
          <c:w val="0.38364783239020805"/>
          <c:h val="9.1565550875239154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spPr>
    <a:noFill/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3.9591922850729211E-2"/>
          <c:w val="0.92556530604067677"/>
          <c:h val="0.4630027348416127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0000FF"/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Марий Эл</c:v>
                </c:pt>
                <c:pt idx="5">
                  <c:v>Ульяновская обл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Нижегородская обл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Самарская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Лист1!$B$2:$B$14</c:f>
              <c:numCache>
                <c:formatCode>0.00</c:formatCode>
                <c:ptCount val="13"/>
                <c:pt idx="0">
                  <c:v>2.09</c:v>
                </c:pt>
                <c:pt idx="1">
                  <c:v>2.14</c:v>
                </c:pt>
                <c:pt idx="2">
                  <c:v>2.3099999999999996</c:v>
                </c:pt>
                <c:pt idx="3">
                  <c:v>2.4099999999999997</c:v>
                </c:pt>
                <c:pt idx="4">
                  <c:v>2.6</c:v>
                </c:pt>
                <c:pt idx="5">
                  <c:v>2.62</c:v>
                </c:pt>
                <c:pt idx="6">
                  <c:v>2.62</c:v>
                </c:pt>
                <c:pt idx="7">
                  <c:v>2.59</c:v>
                </c:pt>
                <c:pt idx="8">
                  <c:v>2.62</c:v>
                </c:pt>
                <c:pt idx="9">
                  <c:v>2.62</c:v>
                </c:pt>
                <c:pt idx="10">
                  <c:v>2.69</c:v>
                </c:pt>
                <c:pt idx="11">
                  <c:v>2.84</c:v>
                </c:pt>
                <c:pt idx="12">
                  <c:v>2.8499999999999996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solidFill>
                <a:sysClr val="window" lastClr="FFFFFF"/>
              </a:solidFill>
              <a:ln w="25400" cap="flat" cmpd="sng" algn="ctr">
                <a:solidFill>
                  <a:srgbClr val="8064A2">
                    <a:lumMod val="40000"/>
                    <a:lumOff val="60000"/>
                  </a:srgbClr>
                </a:solidFill>
                <a:prstDash val="solid"/>
              </a:ln>
              <a:effectLst/>
            </c:spPr>
            <c:txPr>
              <a:bodyPr rot="0" vert="horz"/>
              <a:lstStyle/>
              <a:p>
                <a:pPr>
                  <a:defRPr sz="120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Val val="1"/>
          </c:dLbls>
          <c:cat>
            <c:strRef>
              <c:f>Лист1!$A$2:$A$14</c:f>
              <c:strCache>
                <c:ptCount val="13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Пензенская обл</c:v>
                </c:pt>
                <c:pt idx="4">
                  <c:v>Республика Марий Эл</c:v>
                </c:pt>
                <c:pt idx="5">
                  <c:v>Ульяновская обл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Нижегородская обл</c:v>
                </c:pt>
                <c:pt idx="9">
                  <c:v>Удмуртская Республика</c:v>
                </c:pt>
                <c:pt idx="10">
                  <c:v>Кировская обл</c:v>
                </c:pt>
                <c:pt idx="11">
                  <c:v>Самарская обл</c:v>
                </c:pt>
                <c:pt idx="12">
                  <c:v>Пермский край</c:v>
                </c:pt>
              </c:strCache>
            </c:strRef>
          </c:cat>
          <c:val>
            <c:numRef>
              <c:f>Лист1!$C$2:$C$14</c:f>
              <c:numCache>
                <c:formatCode>0.00</c:formatCode>
                <c:ptCount val="13"/>
                <c:pt idx="0">
                  <c:v>2.15</c:v>
                </c:pt>
                <c:pt idx="1">
                  <c:v>2.2200000000000002</c:v>
                </c:pt>
                <c:pt idx="2">
                  <c:v>2.3499999999999996</c:v>
                </c:pt>
                <c:pt idx="3">
                  <c:v>2.46</c:v>
                </c:pt>
                <c:pt idx="4">
                  <c:v>2.63</c:v>
                </c:pt>
                <c:pt idx="5">
                  <c:v>2.64</c:v>
                </c:pt>
                <c:pt idx="6">
                  <c:v>2.64</c:v>
                </c:pt>
                <c:pt idx="7">
                  <c:v>2.65</c:v>
                </c:pt>
                <c:pt idx="8">
                  <c:v>2.67</c:v>
                </c:pt>
                <c:pt idx="9">
                  <c:v>2.67</c:v>
                </c:pt>
                <c:pt idx="10">
                  <c:v>2.7600000000000002</c:v>
                </c:pt>
                <c:pt idx="11">
                  <c:v>2.92</c:v>
                </c:pt>
                <c:pt idx="12">
                  <c:v>2.96</c:v>
                </c:pt>
              </c:numCache>
            </c:numRef>
          </c:val>
        </c:ser>
        <c:dLbls/>
        <c:axId val="89482752"/>
        <c:axId val="89484288"/>
      </c:barChart>
      <c:catAx>
        <c:axId val="89482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89484288"/>
        <c:crosses val="autoZero"/>
        <c:auto val="1"/>
        <c:lblAlgn val="ctr"/>
        <c:lblOffset val="100"/>
      </c:catAx>
      <c:valAx>
        <c:axId val="89484288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9482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1829059066296822E-2"/>
          <c:y val="0.89813687979570256"/>
          <c:w val="0.47038682860374353"/>
          <c:h val="7.8099786541645344E-2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инвестиционных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проектов (ед.)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010614561345036"/>
          <c:y val="0"/>
        </c:manualLayout>
      </c:layout>
    </c:title>
    <c:plotArea>
      <c:layout>
        <c:manualLayout>
          <c:layoutTarget val="inner"/>
          <c:xMode val="edge"/>
          <c:yMode val="edge"/>
          <c:x val="0.1755531792763767"/>
          <c:y val="0.19480351414406533"/>
          <c:w val="0.82301225789727062"/>
          <c:h val="0.40743551346934787"/>
        </c:manualLayout>
      </c:layout>
      <c:lineChart>
        <c:grouping val="standard"/>
        <c:ser>
          <c:idx val="0"/>
          <c:order val="0"/>
          <c:spPr>
            <a:ln>
              <a:solidFill>
                <a:srgbClr val="92D050"/>
              </a:solidFill>
            </a:ln>
          </c:spPr>
          <c:marker>
            <c:spPr>
              <a:solidFill>
                <a:srgbClr val="92D050"/>
              </a:solidFill>
              <a:ln>
                <a:solidFill>
                  <a:srgbClr val="92D050"/>
                </a:solidFill>
              </a:ln>
            </c:spPr>
          </c:marker>
          <c:dLbls>
            <c:spPr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9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Val val="1"/>
          </c:dLbls>
          <c:cat>
            <c:strRef>
              <c:f>инвест!$A$6:$A$17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Кировская обл</c:v>
                </c:pt>
                <c:pt idx="3">
                  <c:v>Ульяновская обл</c:v>
                </c:pt>
                <c:pt idx="4">
                  <c:v>Самарская обл</c:v>
                </c:pt>
                <c:pt idx="5">
                  <c:v>Удмуртская Республика</c:v>
                </c:pt>
                <c:pt idx="6">
                  <c:v>Республика Татарстан</c:v>
                </c:pt>
                <c:pt idx="7">
                  <c:v>Республика Мордовия</c:v>
                </c:pt>
                <c:pt idx="8">
                  <c:v>Чувашская Республика</c:v>
                </c:pt>
                <c:pt idx="9">
                  <c:v>Нижегородская обл</c:v>
                </c:pt>
                <c:pt idx="10">
                  <c:v>Пермский край</c:v>
                </c:pt>
                <c:pt idx="11">
                  <c:v>Республика Башкортостан</c:v>
                </c:pt>
              </c:strCache>
            </c:strRef>
          </c:cat>
          <c:val>
            <c:numRef>
              <c:f>инвест!$B$6:$B$17</c:f>
              <c:numCache>
                <c:formatCode>General</c:formatCode>
                <c:ptCount val="12"/>
                <c:pt idx="0">
                  <c:v>3</c:v>
                </c:pt>
                <c:pt idx="1">
                  <c:v>6</c:v>
                </c:pt>
                <c:pt idx="2">
                  <c:v>19</c:v>
                </c:pt>
                <c:pt idx="3">
                  <c:v>21</c:v>
                </c:pt>
                <c:pt idx="4">
                  <c:v>21</c:v>
                </c:pt>
                <c:pt idx="5">
                  <c:v>23</c:v>
                </c:pt>
                <c:pt idx="6">
                  <c:v>24</c:v>
                </c:pt>
                <c:pt idx="7">
                  <c:v>25</c:v>
                </c:pt>
                <c:pt idx="8">
                  <c:v>28</c:v>
                </c:pt>
                <c:pt idx="9">
                  <c:v>43</c:v>
                </c:pt>
                <c:pt idx="10">
                  <c:v>61</c:v>
                </c:pt>
                <c:pt idx="11">
                  <c:v>85</c:v>
                </c:pt>
              </c:numCache>
            </c:numRef>
          </c:val>
        </c:ser>
        <c:dLbls>
          <c:showVal val="1"/>
        </c:dLbls>
        <c:marker val="1"/>
        <c:axId val="137294592"/>
        <c:axId val="137377664"/>
      </c:lineChart>
      <c:catAx>
        <c:axId val="137294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37377664"/>
        <c:crosses val="autoZero"/>
        <c:auto val="1"/>
        <c:lblAlgn val="ctr"/>
        <c:lblOffset val="100"/>
      </c:catAx>
      <c:valAx>
        <c:axId val="137377664"/>
        <c:scaling>
          <c:orientation val="minMax"/>
        </c:scaling>
        <c:delete val="1"/>
        <c:axPos val="l"/>
        <c:numFmt formatCode="General" sourceLinked="1"/>
        <c:tickLblPos val="nextTo"/>
        <c:crossAx val="137294592"/>
        <c:crosses val="autoZero"/>
        <c:crossBetween val="between"/>
        <c:minorUnit val="5"/>
      </c:valAx>
    </c:plotArea>
    <c:plotVisOnly val="1"/>
    <c:dispBlanksAs val="gap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443416447944013"/>
          <c:y val="0.1900081025479928"/>
          <c:w val="0.7950102799650044"/>
          <c:h val="0.43115515900532125"/>
        </c:manualLayout>
      </c:layout>
      <c:barChart>
        <c:barDir val="col"/>
        <c:grouping val="clustered"/>
        <c:ser>
          <c:idx val="0"/>
          <c:order val="0"/>
          <c:tx>
            <c:strRef>
              <c:f>инвест!#ССЫЛКА!</c:f>
              <c:strCache>
                <c:ptCount val="1"/>
                <c:pt idx="0">
                  <c:v>#REF!</c:v>
                </c:pt>
              </c:strCache>
            </c:strRef>
          </c:tx>
          <c:cat>
            <c:strRef>
              <c:f>инвест!$E$6:$E$17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Республика Мордовия</c:v>
                </c:pt>
                <c:pt idx="3">
                  <c:v>Чувашская Республика</c:v>
                </c:pt>
                <c:pt idx="4">
                  <c:v>Кировская обл</c:v>
                </c:pt>
                <c:pt idx="5">
                  <c:v>Ульяновская обл</c:v>
                </c:pt>
                <c:pt idx="6">
                  <c:v>Удмуртская Республика</c:v>
                </c:pt>
                <c:pt idx="7">
                  <c:v>Пермский край</c:v>
                </c:pt>
                <c:pt idx="8">
                  <c:v>Самарская обл</c:v>
                </c:pt>
                <c:pt idx="9">
                  <c:v>Республика Башкортостан</c:v>
                </c:pt>
                <c:pt idx="10">
                  <c:v>Нижегородская обл</c:v>
                </c:pt>
                <c:pt idx="11">
                  <c:v>Республика Татарстан</c:v>
                </c:pt>
              </c:strCache>
            </c:strRef>
          </c:cat>
          <c:val>
            <c:numRef>
              <c:f>инвест!#ССЫЛКА!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инвест!$F$4:$F$5</c:f>
              <c:strCache>
                <c:ptCount val="1"/>
                <c:pt idx="0">
                  <c:v>Количество инвестиционных программ /  сумма финансирования инвестпрограмм  млн. руб.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63500" h="38100"/>
            </a:sp3d>
          </c:spPr>
          <c:dPt>
            <c:idx val="2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4"/>
              <c:spPr>
                <a:ln>
                  <a:solidFill>
                    <a:srgbClr val="92D050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-5400000" vert="horz"/>
                <a:lstStyle/>
                <a:p>
                  <a:pPr>
                    <a:defRPr sz="1050" b="1" baseline="0">
                      <a:latin typeface="Arial" panose="020B0604020202020204" pitchFamily="34" charset="0"/>
                    </a:defRPr>
                  </a:pPr>
                  <a:endParaRPr lang="ru-RU"/>
                </a:p>
              </c:txPr>
            </c:dLbl>
            <c:spPr>
              <a:ln>
                <a:solidFill>
                  <a:srgbClr val="92D050"/>
                </a:solidFill>
              </a:ln>
            </c:spPr>
            <c:txPr>
              <a:bodyPr rot="-5400000" vert="horz"/>
              <a:lstStyle/>
              <a:p>
                <a:pPr>
                  <a:defRPr sz="1050" b="1" baseline="0">
                    <a:latin typeface="Arial" panose="020B0604020202020204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инвест!$E$6:$E$17</c:f>
              <c:strCache>
                <c:ptCount val="12"/>
                <c:pt idx="0">
                  <c:v>Республика Марий Эл</c:v>
                </c:pt>
                <c:pt idx="1">
                  <c:v>Пензенская обл</c:v>
                </c:pt>
                <c:pt idx="2">
                  <c:v>Республика Мордовия</c:v>
                </c:pt>
                <c:pt idx="3">
                  <c:v>Чувашская Республика</c:v>
                </c:pt>
                <c:pt idx="4">
                  <c:v>Кировская обл</c:v>
                </c:pt>
                <c:pt idx="5">
                  <c:v>Ульяновская обл</c:v>
                </c:pt>
                <c:pt idx="6">
                  <c:v>Удмуртская Республика</c:v>
                </c:pt>
                <c:pt idx="7">
                  <c:v>Пермский край</c:v>
                </c:pt>
                <c:pt idx="8">
                  <c:v>Самарская обл</c:v>
                </c:pt>
                <c:pt idx="9">
                  <c:v>Республика Башкортостан</c:v>
                </c:pt>
                <c:pt idx="10">
                  <c:v>Нижегородская обл</c:v>
                </c:pt>
                <c:pt idx="11">
                  <c:v>Республика Татарстан</c:v>
                </c:pt>
              </c:strCache>
            </c:strRef>
          </c:cat>
          <c:val>
            <c:numRef>
              <c:f>инвест!$F$6:$F$17</c:f>
              <c:numCache>
                <c:formatCode>#,##0.0</c:formatCode>
                <c:ptCount val="12"/>
                <c:pt idx="0">
                  <c:v>22.619350000000004</c:v>
                </c:pt>
                <c:pt idx="1">
                  <c:v>333.92663999999996</c:v>
                </c:pt>
                <c:pt idx="2">
                  <c:v>1098.4839999999999</c:v>
                </c:pt>
                <c:pt idx="3">
                  <c:v>1194.54709</c:v>
                </c:pt>
                <c:pt idx="4">
                  <c:v>1954.1532999999997</c:v>
                </c:pt>
                <c:pt idx="5">
                  <c:v>3089.8673200000003</c:v>
                </c:pt>
                <c:pt idx="6">
                  <c:v>3123.9750200000003</c:v>
                </c:pt>
                <c:pt idx="7">
                  <c:v>4260.0301000000009</c:v>
                </c:pt>
                <c:pt idx="8">
                  <c:v>5672.9237099999991</c:v>
                </c:pt>
                <c:pt idx="9">
                  <c:v>6572.2427800000005</c:v>
                </c:pt>
                <c:pt idx="10">
                  <c:v>10030.436</c:v>
                </c:pt>
                <c:pt idx="11">
                  <c:v>15064.09806</c:v>
                </c:pt>
              </c:numCache>
            </c:numRef>
          </c:val>
        </c:ser>
        <c:dLbls/>
        <c:axId val="138529024"/>
        <c:axId val="138572544"/>
      </c:barChart>
      <c:catAx>
        <c:axId val="13852902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38572544"/>
        <c:crosses val="autoZero"/>
        <c:auto val="1"/>
        <c:lblAlgn val="ctr"/>
        <c:lblOffset val="100"/>
      </c:catAx>
      <c:valAx>
        <c:axId val="138572544"/>
        <c:scaling>
          <c:orientation val="minMax"/>
          <c:min val="0"/>
        </c:scaling>
        <c:delete val="1"/>
        <c:axPos val="l"/>
        <c:numFmt formatCode="General" sourceLinked="1"/>
        <c:tickLblPos val="nextTo"/>
        <c:crossAx val="13852902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553021431134241E-2"/>
          <c:y val="0.14924474243465066"/>
          <c:w val="0.92556530604067677"/>
          <c:h val="0.3533499770073180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11"/>
              <c:spPr>
                <a:noFill/>
              </c:spPr>
              <c:txPr>
                <a:bodyPr rot="-5400000" vert="horz"/>
                <a:lstStyle/>
                <a:p>
                  <a:pPr>
                    <a:defRPr sz="1200" b="1"/>
                  </a:pPr>
                  <a:endParaRPr lang="ru-RU"/>
                </a:p>
              </c:txPr>
            </c:dLbl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Республика Мордовия</c:v>
                </c:pt>
                <c:pt idx="4">
                  <c:v>Нижегородская обл</c:v>
                </c:pt>
                <c:pt idx="5">
                  <c:v>Пензенская обл</c:v>
                </c:pt>
                <c:pt idx="6">
                  <c:v>Самарская обл</c:v>
                </c:pt>
                <c:pt idx="7">
                  <c:v>Пермский край</c:v>
                </c:pt>
                <c:pt idx="8">
                  <c:v>Удмуртская Республика</c:v>
                </c:pt>
                <c:pt idx="9">
                  <c:v>Республика Татарстан</c:v>
                </c:pt>
                <c:pt idx="10">
                  <c:v>Ульяновская обл</c:v>
                </c:pt>
                <c:pt idx="11">
                  <c:v>Кировская обл</c:v>
                </c:pt>
              </c:strCache>
            </c:strRef>
          </c:cat>
          <c:val>
            <c:numRef>
              <c:f>Лист1!$B$2:$B$13</c:f>
              <c:numCache>
                <c:formatCode>0.00000</c:formatCode>
                <c:ptCount val="12"/>
                <c:pt idx="0">
                  <c:v>0.93415000000000004</c:v>
                </c:pt>
                <c:pt idx="1">
                  <c:v>0.93003999999999998</c:v>
                </c:pt>
                <c:pt idx="2">
                  <c:v>1.0923499999999999</c:v>
                </c:pt>
                <c:pt idx="3">
                  <c:v>1.29504</c:v>
                </c:pt>
                <c:pt idx="4">
                  <c:v>1.2957999999999998</c:v>
                </c:pt>
                <c:pt idx="5">
                  <c:v>1.31247</c:v>
                </c:pt>
                <c:pt idx="6">
                  <c:v>1.53705</c:v>
                </c:pt>
                <c:pt idx="7">
                  <c:v>1.4612999999999998</c:v>
                </c:pt>
                <c:pt idx="8">
                  <c:v>1.4806599999999999</c:v>
                </c:pt>
                <c:pt idx="9">
                  <c:v>1.60995</c:v>
                </c:pt>
                <c:pt idx="10">
                  <c:v>1.56331</c:v>
                </c:pt>
                <c:pt idx="11">
                  <c:v>1.6406799999999999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8064A2">
                <a:lumMod val="40000"/>
                <a:lumOff val="60000"/>
              </a:srgbClr>
            </a:solidFill>
            <a:ln>
              <a:solidFill>
                <a:srgbClr val="002060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spPr>
              <a:noFill/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Оренбургская обл </c:v>
                </c:pt>
                <c:pt idx="1">
                  <c:v>Республика Башкортостан </c:v>
                </c:pt>
                <c:pt idx="2">
                  <c:v>Чувашская Республика </c:v>
                </c:pt>
                <c:pt idx="3">
                  <c:v>Республика Мордовия</c:v>
                </c:pt>
                <c:pt idx="4">
                  <c:v>Нижегородская обл</c:v>
                </c:pt>
                <c:pt idx="5">
                  <c:v>Пензенская обл</c:v>
                </c:pt>
                <c:pt idx="6">
                  <c:v>Самарская обл</c:v>
                </c:pt>
                <c:pt idx="7">
                  <c:v>Пермский край</c:v>
                </c:pt>
                <c:pt idx="8">
                  <c:v>Удмуртская Республика</c:v>
                </c:pt>
                <c:pt idx="9">
                  <c:v>Республика Татарстан</c:v>
                </c:pt>
                <c:pt idx="10">
                  <c:v>Ульяновская обл</c:v>
                </c:pt>
                <c:pt idx="11">
                  <c:v>Кировская обл</c:v>
                </c:pt>
              </c:strCache>
            </c:strRef>
          </c:cat>
          <c:val>
            <c:numRef>
              <c:f>Лист1!$C$2:$C$13</c:f>
              <c:numCache>
                <c:formatCode>0.00000</c:formatCode>
                <c:ptCount val="12"/>
                <c:pt idx="0">
                  <c:v>0.70006000000000002</c:v>
                </c:pt>
                <c:pt idx="1">
                  <c:v>0.96553</c:v>
                </c:pt>
                <c:pt idx="2">
                  <c:v>1.0400700000000001</c:v>
                </c:pt>
                <c:pt idx="3">
                  <c:v>1.2440899999999999</c:v>
                </c:pt>
                <c:pt idx="4">
                  <c:v>1.31064</c:v>
                </c:pt>
                <c:pt idx="5">
                  <c:v>1.3322000000000001</c:v>
                </c:pt>
                <c:pt idx="6">
                  <c:v>1.4192699999999998</c:v>
                </c:pt>
                <c:pt idx="7">
                  <c:v>1.4818999999999998</c:v>
                </c:pt>
                <c:pt idx="8">
                  <c:v>1.5173699999999999</c:v>
                </c:pt>
                <c:pt idx="9">
                  <c:v>1.5735199999999998</c:v>
                </c:pt>
                <c:pt idx="10">
                  <c:v>1.6021300000000001</c:v>
                </c:pt>
                <c:pt idx="11">
                  <c:v>1.7094799999999999</c:v>
                </c:pt>
              </c:numCache>
            </c:numRef>
          </c:val>
        </c:ser>
        <c:dLbls/>
        <c:axId val="89598592"/>
        <c:axId val="82846080"/>
      </c:barChart>
      <c:catAx>
        <c:axId val="89598592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/>
            </a:pPr>
            <a:endParaRPr lang="ru-RU"/>
          </a:p>
        </c:txPr>
        <c:crossAx val="82846080"/>
        <c:crosses val="autoZero"/>
        <c:auto val="1"/>
        <c:lblAlgn val="ctr"/>
        <c:lblOffset val="100"/>
      </c:catAx>
      <c:valAx>
        <c:axId val="82846080"/>
        <c:scaling>
          <c:orientation val="minMax"/>
        </c:scaling>
        <c:axPos val="l"/>
        <c:majorGridlines/>
        <c:numFmt formatCode="0.000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9598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4750671329544769"/>
          <c:w val="0.42557168056008354"/>
          <c:h val="0.12374285381763679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"/>
  <c:chart>
    <c:plotArea>
      <c:layout>
        <c:manualLayout>
          <c:layoutTarget val="inner"/>
          <c:xMode val="edge"/>
          <c:yMode val="edge"/>
          <c:x val="3.5335038660358281E-2"/>
          <c:y val="0.39232095310258919"/>
          <c:w val="0.93633095026891955"/>
          <c:h val="0.4387003876442549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 01.01.2019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0-A0DE-4AA3-A9B8-9907BF5FB37B}"/>
              </c:ext>
            </c:extLst>
          </c:dPt>
          <c:dLbls>
            <c:dLbl>
              <c:idx val="2"/>
              <c:layout>
                <c:manualLayout>
                  <c:x val="0"/>
                  <c:y val="9.908544791612542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0DE-4AA3-A9B8-9907BF5FB37B}"/>
                </c:ext>
              </c:extLst>
            </c:dLbl>
            <c:dLbl>
              <c:idx val="3"/>
              <c:layout>
                <c:manualLayout>
                  <c:x val="1.4411533947786671E-3"/>
                  <c:y val="1.783509975718986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0DE-4AA3-A9B8-9907BF5FB37B}"/>
                </c:ext>
              </c:extLst>
            </c:dLbl>
            <c:dLbl>
              <c:idx val="4"/>
              <c:layout>
                <c:manualLayout>
                  <c:x val="1.4411533947786671E-3"/>
                  <c:y val="1.585357804400911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0DE-4AA3-A9B8-9907BF5FB37B}"/>
                </c:ext>
              </c:extLst>
            </c:dLbl>
            <c:dLbl>
              <c:idx val="5"/>
              <c:layout>
                <c:manualLayout>
                  <c:x val="-1.1347664531100448E-7"/>
                  <c:y val="2.378013300958648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0DE-4AA3-A9B8-9907BF5FB37B}"/>
                </c:ext>
              </c:extLst>
            </c:dLbl>
            <c:dLbl>
              <c:idx val="6"/>
              <c:layout>
                <c:manualLayout>
                  <c:x val="-1.4411533947786147E-3"/>
                  <c:y val="3.9635115392159213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0DE-4AA3-A9B8-9907BF5FB37B}"/>
                </c:ext>
              </c:extLst>
            </c:dLbl>
            <c:dLbl>
              <c:idx val="7"/>
              <c:layout>
                <c:manualLayout>
                  <c:x val="-1.4411533947786671E-3"/>
                  <c:y val="1.783509975718986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0DE-4AA3-A9B8-9907BF5FB37B}"/>
                </c:ext>
              </c:extLst>
            </c:dLbl>
            <c:dLbl>
              <c:idx val="8"/>
              <c:layout>
                <c:manualLayout>
                  <c:x val="-4.3234601843360034E-3"/>
                  <c:y val="1.7835099757189807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0DE-4AA3-A9B8-9907BF5FB37B}"/>
                </c:ext>
              </c:extLst>
            </c:dLbl>
            <c:dLbl>
              <c:idx val="9"/>
              <c:layout>
                <c:manualLayout>
                  <c:x val="1.4411533947786671E-3"/>
                  <c:y val="1.585264181830012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0DE-4AA3-A9B8-9907BF5FB37B}"/>
                </c:ext>
              </c:extLst>
            </c:dLbl>
            <c:dLbl>
              <c:idx val="10"/>
              <c:layout>
                <c:manualLayout>
                  <c:x val="-2.8823067895574405E-3"/>
                  <c:y val="9.908544791612489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0DE-4AA3-A9B8-9907BF5FB37B}"/>
                </c:ext>
              </c:extLst>
            </c:dLbl>
            <c:dLbl>
              <c:idx val="11"/>
              <c:layout>
                <c:manualLayout>
                  <c:x val="-1.4411533947786671E-3"/>
                  <c:y val="1.387158821797389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0DE-4AA3-A9B8-9907BF5FB37B}"/>
                </c:ext>
              </c:extLst>
            </c:dLbl>
            <c:dLbl>
              <c:idx val="12"/>
              <c:layout>
                <c:manualLayout>
                  <c:x val="-1.4411533947786671E-3"/>
                  <c:y val="1.387158821797389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0DE-4AA3-A9B8-9907BF5FB37B}"/>
                </c:ext>
              </c:extLst>
            </c:dLbl>
            <c:dLbl>
              <c:idx val="13"/>
              <c:layout>
                <c:manualLayout>
                  <c:x val="-4.3234601843361092E-3"/>
                  <c:y val="1.783509975718986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0DE-4AA3-A9B8-9907BF5FB37B}"/>
                </c:ext>
              </c:extLst>
            </c:dLbl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Республика Башкортостан </c:v>
                </c:pt>
                <c:pt idx="4">
                  <c:v>Кировская обл</c:v>
                </c:pt>
                <c:pt idx="5">
                  <c:v>Самарская обл</c:v>
                </c:pt>
                <c:pt idx="6">
                  <c:v>Чувашская Республика </c:v>
                </c:pt>
                <c:pt idx="7">
                  <c:v>Республика Мордовия</c:v>
                </c:pt>
                <c:pt idx="8">
                  <c:v>Оренбургская обл </c:v>
                </c:pt>
                <c:pt idx="9">
                  <c:v>Ульяновская обл</c:v>
                </c:pt>
                <c:pt idx="10">
                  <c:v>Нижегородская обл</c:v>
                </c:pt>
                <c:pt idx="11">
                  <c:v>Пензенская обл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0.66753000000000007</c:v>
                </c:pt>
                <c:pt idx="1">
                  <c:v>0.80242999999999998</c:v>
                </c:pt>
                <c:pt idx="2">
                  <c:v>1.10345</c:v>
                </c:pt>
                <c:pt idx="3">
                  <c:v>1.1032599999999999</c:v>
                </c:pt>
                <c:pt idx="4">
                  <c:v>1.19147</c:v>
                </c:pt>
                <c:pt idx="5">
                  <c:v>1.14669</c:v>
                </c:pt>
                <c:pt idx="6">
                  <c:v>1.4933699999999999</c:v>
                </c:pt>
                <c:pt idx="7">
                  <c:v>1.7064999999999997</c:v>
                </c:pt>
                <c:pt idx="8">
                  <c:v>1.8482499999999999</c:v>
                </c:pt>
                <c:pt idx="9">
                  <c:v>1.8889499999999999</c:v>
                </c:pt>
                <c:pt idx="10">
                  <c:v>2.1148599999999997</c:v>
                </c:pt>
                <c:pt idx="11">
                  <c:v>2.1778499999999994</c:v>
                </c:pt>
                <c:pt idx="12">
                  <c:v>2.2263700000000002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0DE-4AA3-A9B8-9907BF5FB3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01.07.2019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dPt>
            <c:idx val="3"/>
            <c:extLst xmlns:c16r2="http://schemas.microsoft.com/office/drawing/2015/06/chart">
              <c:ext xmlns:c16="http://schemas.microsoft.com/office/drawing/2014/chart" uri="{C3380CC4-5D6E-409C-BE32-E72D297353CC}">
                <c16:uniqueId val="{0000000C-A0DE-4AA3-A9B8-9907BF5FB37B}"/>
              </c:ext>
            </c:extLst>
          </c:dPt>
          <c:dPt>
            <c:idx val="11"/>
            <c:extLst xmlns:c16r2="http://schemas.microsoft.com/office/drawing/2015/06/chart">
              <c:ext xmlns:c16="http://schemas.microsoft.com/office/drawing/2014/chart" uri="{C3380CC4-5D6E-409C-BE32-E72D297353CC}">
                <c16:uniqueId val="{0000000D-A0DE-4AA3-A9B8-9907BF5FB37B}"/>
              </c:ext>
            </c:extLst>
          </c:dPt>
          <c:dLbls>
            <c:dLbl>
              <c:idx val="2"/>
              <c:layout>
                <c:manualLayout>
                  <c:x val="0"/>
                  <c:y val="1.7835099757189755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A0DE-4AA3-A9B8-9907BF5FB37B}"/>
                </c:ext>
              </c:extLst>
            </c:dLbl>
            <c:dLbl>
              <c:idx val="3"/>
              <c:layout>
                <c:manualLayout>
                  <c:x val="-5.2841680710279801E-17"/>
                  <c:y val="1.189006650479323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0DE-4AA3-A9B8-9907BF5FB37B}"/>
                </c:ext>
              </c:extLst>
            </c:dLbl>
            <c:dLbl>
              <c:idx val="4"/>
              <c:layout>
                <c:manualLayout>
                  <c:x val="-1.4411533947787203E-3"/>
                  <c:y val="1.387158821797400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0DE-4AA3-A9B8-9907BF5FB37B}"/>
                </c:ext>
              </c:extLst>
            </c:dLbl>
            <c:dLbl>
              <c:idx val="5"/>
              <c:layout>
                <c:manualLayout>
                  <c:x val="-2.8824202662025935E-3"/>
                  <c:y val="2.576165472276713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0DE-4AA3-A9B8-9907BF5FB37B}"/>
                </c:ext>
              </c:extLst>
            </c:dLbl>
            <c:dLbl>
              <c:idx val="6"/>
              <c:layout>
                <c:manualLayout>
                  <c:x val="1.4411533947786147E-3"/>
                  <c:y val="1.189006650479323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0DE-4AA3-A9B8-9907BF5FB37B}"/>
                </c:ext>
              </c:extLst>
            </c:dLbl>
            <c:dLbl>
              <c:idx val="7"/>
              <c:layout>
                <c:manualLayout>
                  <c:x val="1.4411533947786671E-3"/>
                  <c:y val="1.585357804400911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0DE-4AA3-A9B8-9907BF5FB37B}"/>
                </c:ext>
              </c:extLst>
            </c:dLbl>
            <c:dLbl>
              <c:idx val="8"/>
              <c:layout>
                <c:manualLayout>
                  <c:x val="0"/>
                  <c:y val="3.963371105359565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0DE-4AA3-A9B8-9907BF5FB37B}"/>
                </c:ext>
              </c:extLst>
            </c:dLbl>
            <c:dLbl>
              <c:idx val="9"/>
              <c:layout>
                <c:manualLayout>
                  <c:x val="0"/>
                  <c:y val="5.9450332523966224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0DE-4AA3-A9B8-9907BF5FB37B}"/>
                </c:ext>
              </c:extLst>
            </c:dLbl>
            <c:dLbl>
              <c:idx val="10"/>
              <c:layout>
                <c:manualLayout>
                  <c:x val="-1.4411533947787734E-3"/>
                  <c:y val="2.9725166261983047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0DE-4AA3-A9B8-9907BF5FB37B}"/>
                </c:ext>
              </c:extLst>
            </c:dLbl>
            <c:dLbl>
              <c:idx val="11"/>
              <c:layout>
                <c:manualLayout>
                  <c:x val="-2.8823067895573352E-3"/>
                  <c:y val="2.972516626198310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0DE-4AA3-A9B8-9907BF5FB37B}"/>
                </c:ext>
              </c:extLst>
            </c:dLbl>
            <c:dLbl>
              <c:idx val="12"/>
              <c:layout>
                <c:manualLayout>
                  <c:x val="-1.4411533947787734E-3"/>
                  <c:y val="3.17066879751637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0DE-4AA3-A9B8-9907BF5FB37B}"/>
                </c:ext>
              </c:extLst>
            </c:dLbl>
            <c:dLbl>
              <c:idx val="13"/>
              <c:layout>
                <c:manualLayout>
                  <c:x val="0"/>
                  <c:y val="1.1890066504793214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0DE-4AA3-A9B8-9907BF5FB3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Республика Башкортостан </c:v>
                </c:pt>
                <c:pt idx="4">
                  <c:v>Кировская обл</c:v>
                </c:pt>
                <c:pt idx="5">
                  <c:v>Самарская обл</c:v>
                </c:pt>
                <c:pt idx="6">
                  <c:v>Чувашская Республика </c:v>
                </c:pt>
                <c:pt idx="7">
                  <c:v>Республика Мордовия</c:v>
                </c:pt>
                <c:pt idx="8">
                  <c:v>Оренбургская обл </c:v>
                </c:pt>
                <c:pt idx="9">
                  <c:v>Ульяновская обл</c:v>
                </c:pt>
                <c:pt idx="10">
                  <c:v>Нижегородская обл</c:v>
                </c:pt>
                <c:pt idx="11">
                  <c:v>Пензенская обл</c:v>
                </c:pt>
                <c:pt idx="12">
                  <c:v>Республика Марий Эл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0.69059000000000004</c:v>
                </c:pt>
                <c:pt idx="1">
                  <c:v>0.95378000000000007</c:v>
                </c:pt>
                <c:pt idx="2">
                  <c:v>1.1315899999999999</c:v>
                </c:pt>
                <c:pt idx="3">
                  <c:v>1.2248399999999997</c:v>
                </c:pt>
                <c:pt idx="4">
                  <c:v>1.2491699999999997</c:v>
                </c:pt>
                <c:pt idx="5">
                  <c:v>1.29274</c:v>
                </c:pt>
                <c:pt idx="6">
                  <c:v>1.5306999999999997</c:v>
                </c:pt>
                <c:pt idx="7">
                  <c:v>1.7901199999999999</c:v>
                </c:pt>
                <c:pt idx="8">
                  <c:v>1.89446</c:v>
                </c:pt>
                <c:pt idx="9">
                  <c:v>1.89723</c:v>
                </c:pt>
                <c:pt idx="10">
                  <c:v>2.1571600000000002</c:v>
                </c:pt>
                <c:pt idx="11">
                  <c:v>2.1778499999999994</c:v>
                </c:pt>
                <c:pt idx="12">
                  <c:v>2.2263700000000002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A0DE-4AA3-A9B8-9907BF5FB37B}"/>
            </c:ext>
          </c:extLst>
        </c:ser>
        <c:dLbls>
          <c:showVal val="1"/>
        </c:dLbls>
        <c:axId val="89639552"/>
        <c:axId val="82898944"/>
      </c:barChart>
      <c:catAx>
        <c:axId val="89639552"/>
        <c:scaling>
          <c:orientation val="minMax"/>
        </c:scaling>
        <c:axPos val="b"/>
        <c:numFmt formatCode="General" sourceLinked="0"/>
        <c:tickLblPos val="nextTo"/>
        <c:spPr>
          <a:ln w="3175"/>
        </c:spPr>
        <c:txPr>
          <a:bodyPr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2898944"/>
        <c:crosses val="autoZero"/>
        <c:auto val="1"/>
        <c:lblAlgn val="ctr"/>
        <c:lblOffset val="100"/>
      </c:catAx>
      <c:valAx>
        <c:axId val="82898944"/>
        <c:scaling>
          <c:orientation val="minMax"/>
        </c:scaling>
        <c:delete val="1"/>
        <c:axPos val="l"/>
        <c:numFmt formatCode="0" sourceLinked="0"/>
        <c:tickLblPos val="nextTo"/>
        <c:crossAx val="89639552"/>
        <c:crosses val="autoZero"/>
        <c:crossBetween val="between"/>
      </c:valAx>
    </c:plotArea>
    <c:plotVisOnly val="1"/>
    <c:dispBlanksAs val="gap"/>
  </c:chart>
  <c:spPr>
    <a:solidFill>
      <a:schemeClr val="lt1"/>
    </a:solidFill>
    <a:ln w="25400" cap="flat" cmpd="sng" algn="ctr">
      <a:solidFill>
        <a:schemeClr val="bg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2913823272090992E-2"/>
          <c:y val="0.2457310298855683"/>
          <c:w val="0.93972063932768346"/>
          <c:h val="0.4541474558382401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2.7777777777777796E-3"/>
                  <c:y val="2.726085990445506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FA-46A5-8E59-78F059CEBF83}"/>
                </c:ext>
              </c:extLst>
            </c:dLbl>
            <c:dLbl>
              <c:idx val="1"/>
              <c:layout>
                <c:manualLayout>
                  <c:x val="-6.9444444444444458E-3"/>
                  <c:y val="4.81057417233029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EFA-46A5-8E59-78F059CEBF83}"/>
                </c:ext>
              </c:extLst>
            </c:dLbl>
            <c:dLbl>
              <c:idx val="2"/>
              <c:layout>
                <c:manualLayout>
                  <c:x val="1.3888888888888894E-3"/>
                  <c:y val="2.8066325963781797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EFA-46A5-8E59-78F059CEBF83}"/>
                </c:ext>
              </c:extLst>
            </c:dLbl>
            <c:dLbl>
              <c:idx val="3"/>
              <c:layout>
                <c:manualLayout>
                  <c:x val="-2.7777777777777796E-3"/>
                  <c:y val="2.405288301299855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4EFA-46A5-8E59-78F059CEBF83}"/>
                </c:ext>
              </c:extLst>
            </c:dLbl>
            <c:dLbl>
              <c:idx val="4"/>
              <c:layout>
                <c:manualLayout>
                  <c:x val="-1.0936132983377082E-7"/>
                  <c:y val="2.726085990445506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EFA-46A5-8E59-78F059CEBF83}"/>
                </c:ext>
              </c:extLst>
            </c:dLbl>
            <c:dLbl>
              <c:idx val="5"/>
              <c:layout>
                <c:manualLayout>
                  <c:x val="-2.7778871391076119E-3"/>
                  <c:y val="8.0477169203420828E-4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4EFA-46A5-8E59-78F059CEBF83}"/>
                </c:ext>
              </c:extLst>
            </c:dLbl>
            <c:dLbl>
              <c:idx val="6"/>
              <c:layout>
                <c:manualLayout>
                  <c:x val="-4.1666666666666675E-3"/>
                  <c:y val="3.607932451949784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EFA-46A5-8E59-78F059CEBF83}"/>
                </c:ext>
              </c:extLst>
            </c:dLbl>
            <c:dLbl>
              <c:idx val="7"/>
              <c:layout>
                <c:manualLayout>
                  <c:x val="-1.3495672748209725E-3"/>
                  <c:y val="1.216099072973073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EFA-46A5-8E59-78F059CEBF83}"/>
                </c:ext>
              </c:extLst>
            </c:dLbl>
            <c:dLbl>
              <c:idx val="8"/>
              <c:layout>
                <c:manualLayout>
                  <c:x val="-2.7777777777777796E-3"/>
                  <c:y val="3.607932451949784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4EFA-46A5-8E59-78F059CEBF83}"/>
                </c:ext>
              </c:extLst>
            </c:dLbl>
            <c:dLbl>
              <c:idx val="9"/>
              <c:layout>
                <c:manualLayout>
                  <c:x val="1.3887795275590556E-3"/>
                  <c:y val="2.966337073658482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EFA-46A5-8E59-78F059CEBF83}"/>
                </c:ext>
              </c:extLst>
            </c:dLbl>
            <c:dLbl>
              <c:idx val="10"/>
              <c:layout>
                <c:manualLayout>
                  <c:x val="2.8563460362013753E-3"/>
                  <c:y val="2.716066280571785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EFA-46A5-8E59-78F059CEBF83}"/>
                </c:ext>
              </c:extLst>
            </c:dLbl>
            <c:dLbl>
              <c:idx val="11"/>
              <c:layout>
                <c:manualLayout>
                  <c:x val="-2.8563460362013753E-3"/>
                  <c:y val="2.716066280571785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4EFA-46A5-8E59-78F059CEBF83}"/>
                </c:ext>
              </c:extLst>
            </c:dLbl>
            <c:dLbl>
              <c:idx val="12"/>
              <c:layout>
                <c:manualLayout>
                  <c:x val="0"/>
                  <c:y val="3.527385846017110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EFA-46A5-8E59-78F059CEB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Чувашская Республика </c:v>
                </c:pt>
                <c:pt idx="4">
                  <c:v>Самарская обл</c:v>
                </c:pt>
                <c:pt idx="5">
                  <c:v>Республика Башкортостан 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Пензенская обл</c:v>
                </c:pt>
                <c:pt idx="9">
                  <c:v>Республика Марий Эл</c:v>
                </c:pt>
                <c:pt idx="10">
                  <c:v>Республика Мордовия</c:v>
                </c:pt>
                <c:pt idx="11">
                  <c:v>Оренбургская обл 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1.11121</c:v>
                </c:pt>
                <c:pt idx="1">
                  <c:v>1.2359199999999997</c:v>
                </c:pt>
                <c:pt idx="2">
                  <c:v>1.4936899999999997</c:v>
                </c:pt>
                <c:pt idx="3">
                  <c:v>1.5381400000000001</c:v>
                </c:pt>
                <c:pt idx="4">
                  <c:v>1.75627</c:v>
                </c:pt>
                <c:pt idx="5">
                  <c:v>1.81517</c:v>
                </c:pt>
                <c:pt idx="6">
                  <c:v>2.0815800000000002</c:v>
                </c:pt>
                <c:pt idx="7">
                  <c:v>2.2780300000000002</c:v>
                </c:pt>
                <c:pt idx="8">
                  <c:v>2.3337999999999997</c:v>
                </c:pt>
                <c:pt idx="9">
                  <c:v>2.5563699999999994</c:v>
                </c:pt>
                <c:pt idx="10">
                  <c:v>2.6411300000000004</c:v>
                </c:pt>
                <c:pt idx="11">
                  <c:v>2.7970600000000001</c:v>
                </c:pt>
                <c:pt idx="12">
                  <c:v>3.0337399999999999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4EFA-46A5-8E59-78F059CEBF8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/>
          </c:spPr>
          <c:dPt>
            <c:idx val="9"/>
            <c:extLst xmlns:c16r2="http://schemas.microsoft.com/office/drawing/2015/06/chart">
              <c:ext xmlns:c16="http://schemas.microsoft.com/office/drawing/2014/chart" uri="{C3380CC4-5D6E-409C-BE32-E72D297353CC}">
                <c16:uniqueId val="{0000000C-4EFA-46A5-8E59-78F059CEBF83}"/>
              </c:ext>
            </c:extLst>
          </c:dPt>
          <c:dLbls>
            <c:dLbl>
              <c:idx val="0"/>
              <c:layout>
                <c:manualLayout>
                  <c:x val="-1.3888888888888894E-3"/>
                  <c:y val="1.523372403066326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EFA-46A5-8E59-78F059CEBF83}"/>
                </c:ext>
              </c:extLst>
            </c:dLbl>
            <c:dLbl>
              <c:idx val="1"/>
              <c:layout>
                <c:manualLayout>
                  <c:x val="-1.388888888888864E-3"/>
                  <c:y val="-2.7560262817134478E-17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4EFA-46A5-8E59-78F059CEBF83}"/>
                </c:ext>
              </c:extLst>
            </c:dLbl>
            <c:dLbl>
              <c:idx val="7"/>
              <c:layout>
                <c:manualLayout>
                  <c:x val="-2.7777777777777796E-3"/>
                  <c:y val="1.523372403066326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EFA-46A5-8E59-78F059CEBF83}"/>
                </c:ext>
              </c:extLst>
            </c:dLbl>
            <c:dLbl>
              <c:idx val="8"/>
              <c:layout>
                <c:manualLayout>
                  <c:x val="-2.8563460362014794E-3"/>
                  <c:y val="3.621421707429047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EFA-46A5-8E59-78F059CEBF83}"/>
                </c:ext>
              </c:extLst>
            </c:dLbl>
            <c:dLbl>
              <c:idx val="9"/>
              <c:layout>
                <c:manualLayout>
                  <c:x val="-2.7384936485659807E-3"/>
                  <c:y val="2.2120613303449454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EFA-46A5-8E59-78F059CEBF83}"/>
                </c:ext>
              </c:extLst>
            </c:dLbl>
            <c:dLbl>
              <c:idx val="10"/>
              <c:layout>
                <c:manualLayout>
                  <c:x val="0"/>
                  <c:y val="2.716066280571785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4EFA-46A5-8E59-78F059CEBF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Татарстан</c:v>
                </c:pt>
                <c:pt idx="1">
                  <c:v>Удмуртская Республика</c:v>
                </c:pt>
                <c:pt idx="2">
                  <c:v>Пермский край</c:v>
                </c:pt>
                <c:pt idx="3">
                  <c:v>Чувашская Республика </c:v>
                </c:pt>
                <c:pt idx="4">
                  <c:v>Самарская обл</c:v>
                </c:pt>
                <c:pt idx="5">
                  <c:v>Республика Башкортостан 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Пензенская обл</c:v>
                </c:pt>
                <c:pt idx="9">
                  <c:v>Республика Марий Эл</c:v>
                </c:pt>
                <c:pt idx="10">
                  <c:v>Республика Мордовия</c:v>
                </c:pt>
                <c:pt idx="11">
                  <c:v>Оренбургская обл 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1.1424300000000001</c:v>
                </c:pt>
                <c:pt idx="1">
                  <c:v>1.45835</c:v>
                </c:pt>
                <c:pt idx="2">
                  <c:v>1.53217</c:v>
                </c:pt>
                <c:pt idx="3">
                  <c:v>1.5765899999999999</c:v>
                </c:pt>
                <c:pt idx="4">
                  <c:v>1.96079</c:v>
                </c:pt>
                <c:pt idx="5">
                  <c:v>2.01999</c:v>
                </c:pt>
                <c:pt idx="6">
                  <c:v>2.1810299999999998</c:v>
                </c:pt>
                <c:pt idx="7">
                  <c:v>2.2843800000000005</c:v>
                </c:pt>
                <c:pt idx="8">
                  <c:v>2.3337999999999997</c:v>
                </c:pt>
                <c:pt idx="9">
                  <c:v>2.5563699999999994</c:v>
                </c:pt>
                <c:pt idx="10">
                  <c:v>2.7705500000000001</c:v>
                </c:pt>
                <c:pt idx="11">
                  <c:v>2.8669899999999995</c:v>
                </c:pt>
                <c:pt idx="12">
                  <c:v>3.0638200000000002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4EFA-46A5-8E59-78F059CEBF83}"/>
            </c:ext>
          </c:extLst>
        </c:ser>
        <c:dLbls/>
        <c:axId val="83024896"/>
        <c:axId val="89203456"/>
      </c:barChart>
      <c:catAx>
        <c:axId val="83024896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203456"/>
        <c:crosses val="autoZero"/>
        <c:auto val="1"/>
        <c:lblAlgn val="ctr"/>
        <c:lblOffset val="100"/>
      </c:catAx>
      <c:valAx>
        <c:axId val="89203456"/>
        <c:scaling>
          <c:orientation val="minMax"/>
        </c:scaling>
        <c:delete val="1"/>
        <c:axPos val="l"/>
        <c:majorGridlines/>
        <c:numFmt formatCode="0.00000" sourceLinked="1"/>
        <c:tickLblPos val="nextTo"/>
        <c:crossAx val="83024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2.9374438941819934E-2"/>
          <c:y val="0.22943109189325678"/>
          <c:w val="0.95403428497063458"/>
          <c:h val="0.572929127148200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dLbls>
            <c:dLbl>
              <c:idx val="0"/>
              <c:layout>
                <c:manualLayout>
                  <c:x val="-1.6817694109793671E-3"/>
                  <c:y val="3.663387532624692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358-4CE7-80E1-11FBBA86FCEC}"/>
                </c:ext>
              </c:extLst>
            </c:dLbl>
            <c:dLbl>
              <c:idx val="1"/>
              <c:layout>
                <c:manualLayout>
                  <c:x val="-2.8108240185133709E-3"/>
                  <c:y val="3.288020578534570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358-4CE7-80E1-11FBBA86FCEC}"/>
                </c:ext>
              </c:extLst>
            </c:dLbl>
            <c:dLbl>
              <c:idx val="2"/>
              <c:layout>
                <c:manualLayout>
                  <c:x val="0"/>
                  <c:y val="2.707087285179983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358-4CE7-80E1-11FBBA86FCEC}"/>
                </c:ext>
              </c:extLst>
            </c:dLbl>
            <c:dLbl>
              <c:idx val="3"/>
              <c:layout>
                <c:manualLayout>
                  <c:x val="-3.8640789291094625E-3"/>
                  <c:y val="2.580234949056768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358-4CE7-80E1-11FBBA86FCEC}"/>
                </c:ext>
              </c:extLst>
            </c:dLbl>
            <c:dLbl>
              <c:idx val="4"/>
              <c:layout>
                <c:manualLayout>
                  <c:x val="1.508649423749659E-3"/>
                  <c:y val="3.14126427410381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358-4CE7-80E1-11FBBA86FCEC}"/>
                </c:ext>
              </c:extLst>
            </c:dLbl>
            <c:dLbl>
              <c:idx val="5"/>
              <c:layout>
                <c:manualLayout>
                  <c:x val="-3.4465275781160023E-5"/>
                  <c:y val="1.5131062808620609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2358-4CE7-80E1-11FBBA86FCEC}"/>
                </c:ext>
              </c:extLst>
            </c:dLbl>
            <c:dLbl>
              <c:idx val="6"/>
              <c:layout>
                <c:manualLayout>
                  <c:x val="-4.1473971007447768E-3"/>
                  <c:y val="1.42997420790581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58-4CE7-80E1-11FBBA86FCEC}"/>
                </c:ext>
              </c:extLst>
            </c:dLbl>
            <c:dLbl>
              <c:idx val="7"/>
              <c:layout>
                <c:manualLayout>
                  <c:x val="-1.4054120092566855E-3"/>
                  <c:y val="-1.963545694131015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2358-4CE7-80E1-11FBBA86FCEC}"/>
                </c:ext>
              </c:extLst>
            </c:dLbl>
            <c:dLbl>
              <c:idx val="8"/>
              <c:layout>
                <c:manualLayout>
                  <c:x val="-1.4742975205863061E-3"/>
                  <c:y val="6.426231021274634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2358-4CE7-80E1-11FBBA86FCEC}"/>
                </c:ext>
              </c:extLst>
            </c:dLbl>
            <c:dLbl>
              <c:idx val="9"/>
              <c:layout>
                <c:manualLayout>
                  <c:x val="-4.2850314586339597E-3"/>
                  <c:y val="9.12722219658396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2358-4CE7-80E1-11FBBA86FCEC}"/>
                </c:ext>
              </c:extLst>
            </c:dLbl>
            <c:dLbl>
              <c:idx val="10"/>
              <c:layout>
                <c:manualLayout>
                  <c:x val="-1.0306235676035041E-16"/>
                  <c:y val="1.6033582148436885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58-4CE7-80E1-11FBBA86FCEC}"/>
                </c:ext>
              </c:extLst>
            </c:dLbl>
            <c:dLbl>
              <c:idx val="11"/>
              <c:layout>
                <c:manualLayout>
                  <c:x val="0"/>
                  <c:y val="8.0167910742184045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2358-4CE7-80E1-11FBBA86F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Башкортостан </c:v>
                </c:pt>
                <c:pt idx="3">
                  <c:v>Пермский край</c:v>
                </c:pt>
                <c:pt idx="4">
                  <c:v>Пензенская обл</c:v>
                </c:pt>
                <c:pt idx="5">
                  <c:v>Республика Татарстан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Самарская обл</c:v>
                </c:pt>
                <c:pt idx="9">
                  <c:v>Республика Мордовия</c:v>
                </c:pt>
                <c:pt idx="10">
                  <c:v>Оренбургская обл </c:v>
                </c:pt>
                <c:pt idx="11">
                  <c:v>Республика Марий Эл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1.6007400000000001</c:v>
                </c:pt>
                <c:pt idx="1">
                  <c:v>1.61012</c:v>
                </c:pt>
                <c:pt idx="2">
                  <c:v>1.7813699999999997</c:v>
                </c:pt>
                <c:pt idx="3">
                  <c:v>2.2051900000000004</c:v>
                </c:pt>
                <c:pt idx="4">
                  <c:v>2.4077899999999999</c:v>
                </c:pt>
                <c:pt idx="5">
                  <c:v>2.57355</c:v>
                </c:pt>
                <c:pt idx="6">
                  <c:v>2.5413999999999999</c:v>
                </c:pt>
                <c:pt idx="7">
                  <c:v>2.8721599999999996</c:v>
                </c:pt>
                <c:pt idx="8">
                  <c:v>2.6252300000000002</c:v>
                </c:pt>
                <c:pt idx="9">
                  <c:v>2.8920299999999997</c:v>
                </c:pt>
                <c:pt idx="10">
                  <c:v>3.0229599999999994</c:v>
                </c:pt>
                <c:pt idx="11">
                  <c:v>3.14222</c:v>
                </c:pt>
                <c:pt idx="12">
                  <c:v>3.3172499999999996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2358-4CE7-80E1-11FBBA86FCE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dPt>
            <c:idx val="9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2358-4CE7-80E1-11FBBA86FCEC}"/>
              </c:ext>
            </c:extLst>
          </c:dPt>
          <c:dLbls>
            <c:dLbl>
              <c:idx val="0"/>
              <c:layout>
                <c:manualLayout>
                  <c:x val="-2.500194765758764E-3"/>
                  <c:y val="2.6838575283665008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2358-4CE7-80E1-11FBBA86FCEC}"/>
                </c:ext>
              </c:extLst>
            </c:dLbl>
            <c:dLbl>
              <c:idx val="2"/>
              <c:layout>
                <c:manualLayout>
                  <c:x val="1.5538102379506393E-3"/>
                  <c:y val="1.688765445736740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2358-4CE7-80E1-11FBBA86FCEC}"/>
                </c:ext>
              </c:extLst>
            </c:dLbl>
            <c:dLbl>
              <c:idx val="3"/>
              <c:layout>
                <c:manualLayout>
                  <c:x val="3.4465275781160023E-5"/>
                  <c:y val="3.570448823460037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358-4CE7-80E1-11FBBA86FCEC}"/>
                </c:ext>
              </c:extLst>
            </c:dLbl>
            <c:dLbl>
              <c:idx val="4"/>
              <c:layout>
                <c:manualLayout>
                  <c:x val="-1.4053669690238801E-3"/>
                  <c:y val="3.6340317196609601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2358-4CE7-80E1-11FBBA86FCEC}"/>
                </c:ext>
              </c:extLst>
            </c:dLbl>
            <c:dLbl>
              <c:idx val="5"/>
              <c:layout>
                <c:manualLayout>
                  <c:x val="3.2769221420350298E-3"/>
                  <c:y val="6.4723798975494951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2358-4CE7-80E1-11FBBA86FCEC}"/>
                </c:ext>
              </c:extLst>
            </c:dLbl>
            <c:dLbl>
              <c:idx val="6"/>
              <c:layout>
                <c:manualLayout>
                  <c:x val="0"/>
                  <c:y val="2.044861360009919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2358-4CE7-80E1-11FBBA86FCEC}"/>
                </c:ext>
              </c:extLst>
            </c:dLbl>
            <c:dLbl>
              <c:idx val="7"/>
              <c:layout>
                <c:manualLayout>
                  <c:x val="1.2499313893350841E-3"/>
                  <c:y val="9.9135522784102939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2358-4CE7-80E1-11FBBA86FCEC}"/>
                </c:ext>
              </c:extLst>
            </c:dLbl>
            <c:dLbl>
              <c:idx val="8"/>
              <c:layout>
                <c:manualLayout>
                  <c:x val="-2.8110453432392377E-3"/>
                  <c:y val="-1.035933530070857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2358-4CE7-80E1-11FBBA86FCEC}"/>
                </c:ext>
              </c:extLst>
            </c:dLbl>
            <c:dLbl>
              <c:idx val="9"/>
              <c:layout>
                <c:manualLayout>
                  <c:x val="0"/>
                  <c:y val="1.2431707355563622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2358-4CE7-80E1-11FBBA86FCEC}"/>
                </c:ext>
              </c:extLst>
            </c:dLbl>
            <c:dLbl>
              <c:idx val="10"/>
              <c:layout>
                <c:manualLayout>
                  <c:x val="0"/>
                  <c:y val="1.628029801918766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2358-4CE7-80E1-11FBBA86FCEC}"/>
                </c:ext>
              </c:extLst>
            </c:dLbl>
            <c:dLbl>
              <c:idx val="11"/>
              <c:layout>
                <c:manualLayout>
                  <c:x val="0"/>
                  <c:y val="2.4050373222655293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2358-4CE7-80E1-11FBBA86FCE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Чувашская Республика </c:v>
                </c:pt>
                <c:pt idx="1">
                  <c:v>Удмуртская Республика</c:v>
                </c:pt>
                <c:pt idx="2">
                  <c:v>Республика Башкортостан </c:v>
                </c:pt>
                <c:pt idx="3">
                  <c:v>Пермский край</c:v>
                </c:pt>
                <c:pt idx="4">
                  <c:v>Пензенская обл</c:v>
                </c:pt>
                <c:pt idx="5">
                  <c:v>Республика Татарстан</c:v>
                </c:pt>
                <c:pt idx="6">
                  <c:v>Кировская обл</c:v>
                </c:pt>
                <c:pt idx="7">
                  <c:v>Ульяновская обл</c:v>
                </c:pt>
                <c:pt idx="8">
                  <c:v>Самарская обл</c:v>
                </c:pt>
                <c:pt idx="9">
                  <c:v>Республика Мордовия</c:v>
                </c:pt>
                <c:pt idx="10">
                  <c:v>Оренбургская обл </c:v>
                </c:pt>
                <c:pt idx="11">
                  <c:v>Республика Марий Эл</c:v>
                </c:pt>
                <c:pt idx="12">
                  <c:v>Нижегородская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1.64076</c:v>
                </c:pt>
                <c:pt idx="1">
                  <c:v>1.90812</c:v>
                </c:pt>
                <c:pt idx="2">
                  <c:v>1.9641600000000001</c:v>
                </c:pt>
                <c:pt idx="3">
                  <c:v>2.2620900000000002</c:v>
                </c:pt>
                <c:pt idx="4">
                  <c:v>2.4077899999999999</c:v>
                </c:pt>
                <c:pt idx="5">
                  <c:v>2.6598699999999997</c:v>
                </c:pt>
                <c:pt idx="6">
                  <c:v>2.6648200000000002</c:v>
                </c:pt>
                <c:pt idx="7">
                  <c:v>2.8862799999999997</c:v>
                </c:pt>
                <c:pt idx="8">
                  <c:v>2.90774</c:v>
                </c:pt>
                <c:pt idx="9">
                  <c:v>3.0337399999999999</c:v>
                </c:pt>
                <c:pt idx="10">
                  <c:v>3.0985299999999998</c:v>
                </c:pt>
                <c:pt idx="11">
                  <c:v>3.14222</c:v>
                </c:pt>
                <c:pt idx="12">
                  <c:v>3.3835999999999999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8-2358-4CE7-80E1-11FBBA86FCEC}"/>
            </c:ext>
          </c:extLst>
        </c:ser>
        <c:dLbls>
          <c:showVal val="1"/>
        </c:dLbls>
        <c:axId val="89306624"/>
        <c:axId val="89308160"/>
      </c:barChart>
      <c:catAx>
        <c:axId val="8930662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6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308160"/>
        <c:crosses val="autoZero"/>
        <c:auto val="1"/>
        <c:lblAlgn val="ctr"/>
        <c:lblOffset val="100"/>
      </c:catAx>
      <c:valAx>
        <c:axId val="89308160"/>
        <c:scaling>
          <c:orientation val="minMax"/>
        </c:scaling>
        <c:delete val="1"/>
        <c:axPos val="l"/>
        <c:majorGridlines/>
        <c:numFmt formatCode="0.00000" sourceLinked="1"/>
        <c:tickLblPos val="nextTo"/>
        <c:crossAx val="893066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3.6149014263798317E-2"/>
          <c:y val="0.19128134993262408"/>
          <c:w val="0.9553507449371138"/>
          <c:h val="0.5024903881733919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 1.01.2019</c:v>
                </c:pt>
              </c:strCache>
            </c:strRef>
          </c:tx>
          <c:spPr>
            <a:solidFill>
              <a:srgbClr val="0000FF"/>
            </a:solidFill>
            <a:ln>
              <a:solidFill>
                <a:schemeClr val="bg1"/>
              </a:solidFill>
            </a:ln>
          </c:spPr>
          <c:dLbls>
            <c:dLbl>
              <c:idx val="8"/>
              <c:layout>
                <c:manualLayout>
                  <c:x val="0"/>
                  <c:y val="-1.1910141876679157E-2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D0D-49D7-B90C-A5B524CCE9B5}"/>
                </c:ext>
              </c:extLst>
            </c:dLbl>
            <c:dLbl>
              <c:idx val="9"/>
              <c:layout>
                <c:manualLayout>
                  <c:x val="-1.5786813402734869E-3"/>
                  <c:y val="-4.0967693964382417E-3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0D-49D7-B90C-A5B524CCE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Башкортостан </c:v>
                </c:pt>
                <c:pt idx="1">
                  <c:v>Чувашская Республика </c:v>
                </c:pt>
                <c:pt idx="2">
                  <c:v>Удмуртская Республика</c:v>
                </c:pt>
                <c:pt idx="3">
                  <c:v>Пензенская обл</c:v>
                </c:pt>
                <c:pt idx="4">
                  <c:v>Республика Татарстан</c:v>
                </c:pt>
                <c:pt idx="5">
                  <c:v>Пермский край</c:v>
                </c:pt>
                <c:pt idx="6">
                  <c:v>Ульяновская обл</c:v>
                </c:pt>
                <c:pt idx="7">
                  <c:v>Республика Марий Эл</c:v>
                </c:pt>
                <c:pt idx="8">
                  <c:v>Республика Мордовия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Лист1!$B$2:$B$14</c:f>
              <c:numCache>
                <c:formatCode>0.00000</c:formatCode>
                <c:ptCount val="13"/>
                <c:pt idx="0">
                  <c:v>2.2461500000000001</c:v>
                </c:pt>
                <c:pt idx="1">
                  <c:v>2.4365999999999994</c:v>
                </c:pt>
                <c:pt idx="2">
                  <c:v>2.2512300000000001</c:v>
                </c:pt>
                <c:pt idx="3">
                  <c:v>2.8510399999999994</c:v>
                </c:pt>
                <c:pt idx="4">
                  <c:v>3.0823200000000002</c:v>
                </c:pt>
                <c:pt idx="5">
                  <c:v>3.0875100000000004</c:v>
                </c:pt>
                <c:pt idx="6">
                  <c:v>3.2931499999999998</c:v>
                </c:pt>
                <c:pt idx="7">
                  <c:v>3.6970200000000002</c:v>
                </c:pt>
                <c:pt idx="8">
                  <c:v>3.6288200000000002</c:v>
                </c:pt>
                <c:pt idx="9">
                  <c:v>3.8309299999999995</c:v>
                </c:pt>
                <c:pt idx="10">
                  <c:v>3.9296099999999994</c:v>
                </c:pt>
                <c:pt idx="11">
                  <c:v>3.7203700000000004</c:v>
                </c:pt>
                <c:pt idx="12">
                  <c:v>4.05009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D0D-49D7-B90C-A5B524CCE9B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1.07.2019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bg1"/>
              </a:solidFill>
            </a:ln>
          </c:spPr>
          <c:dPt>
            <c:idx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ED0D-49D7-B90C-A5B524CCE9B5}"/>
              </c:ext>
            </c:extLst>
          </c:dPt>
          <c:dLbls>
            <c:dLbl>
              <c:idx val="11"/>
              <c:layout>
                <c:manualLayout>
                  <c:x val="4.2501028223694629E-3"/>
                  <c:y val="0"/>
                </c:manualLayout>
              </c:layout>
              <c:dLblPos val="outEnd"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D0D-49D7-B90C-A5B524CCE9B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Республика Башкортостан </c:v>
                </c:pt>
                <c:pt idx="1">
                  <c:v>Чувашская Республика </c:v>
                </c:pt>
                <c:pt idx="2">
                  <c:v>Удмуртская Республика</c:v>
                </c:pt>
                <c:pt idx="3">
                  <c:v>Пензенская обл</c:v>
                </c:pt>
                <c:pt idx="4">
                  <c:v>Республика Татарстан</c:v>
                </c:pt>
                <c:pt idx="5">
                  <c:v>Пермский край</c:v>
                </c:pt>
                <c:pt idx="6">
                  <c:v>Ульяновская обл</c:v>
                </c:pt>
                <c:pt idx="7">
                  <c:v>Республика Марий Эл</c:v>
                </c:pt>
                <c:pt idx="8">
                  <c:v>Республика Мордовия</c:v>
                </c:pt>
                <c:pt idx="9">
                  <c:v>Оренбургская обл </c:v>
                </c:pt>
                <c:pt idx="10">
                  <c:v>Нижегородская обл</c:v>
                </c:pt>
                <c:pt idx="11">
                  <c:v>Самарская обл</c:v>
                </c:pt>
                <c:pt idx="12">
                  <c:v>Кировская обл</c:v>
                </c:pt>
              </c:strCache>
            </c:strRef>
          </c:cat>
          <c:val>
            <c:numRef>
              <c:f>Лист1!$C$2:$C$14</c:f>
              <c:numCache>
                <c:formatCode>0.00000</c:formatCode>
                <c:ptCount val="13"/>
                <c:pt idx="0">
                  <c:v>2.4561799999999994</c:v>
                </c:pt>
                <c:pt idx="1">
                  <c:v>2.4975200000000002</c:v>
                </c:pt>
                <c:pt idx="2">
                  <c:v>2.6501199999999998</c:v>
                </c:pt>
                <c:pt idx="3">
                  <c:v>2.8510399999999994</c:v>
                </c:pt>
                <c:pt idx="4">
                  <c:v>3.1494300000000002</c:v>
                </c:pt>
                <c:pt idx="5">
                  <c:v>3.1684299999999999</c:v>
                </c:pt>
                <c:pt idx="6">
                  <c:v>3.3210299999999995</c:v>
                </c:pt>
                <c:pt idx="7">
                  <c:v>3.6970200000000002</c:v>
                </c:pt>
                <c:pt idx="8">
                  <c:v>3.8066299999999997</c:v>
                </c:pt>
                <c:pt idx="9">
                  <c:v>3.9266999999999994</c:v>
                </c:pt>
                <c:pt idx="10">
                  <c:v>4.0082000000000004</c:v>
                </c:pt>
                <c:pt idx="11">
                  <c:v>4.1356299999999999</c:v>
                </c:pt>
                <c:pt idx="12">
                  <c:v>4.2391600000000009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ED0D-49D7-B90C-A5B524CCE9B5}"/>
            </c:ext>
          </c:extLst>
        </c:ser>
        <c:dLbls/>
        <c:axId val="89431424"/>
        <c:axId val="89437312"/>
      </c:barChart>
      <c:catAx>
        <c:axId val="89431424"/>
        <c:scaling>
          <c:orientation val="minMax"/>
        </c:scaling>
        <c:axPos val="b"/>
        <c:numFmt formatCode="General" sourceLinked="0"/>
        <c:tickLblPos val="nextTo"/>
        <c:txPr>
          <a:bodyPr rot="0" vert="horz"/>
          <a:lstStyle/>
          <a:p>
            <a:pPr>
              <a:defRPr sz="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89437312"/>
        <c:crosses val="autoZero"/>
        <c:auto val="1"/>
        <c:lblAlgn val="ctr"/>
        <c:lblOffset val="100"/>
      </c:catAx>
      <c:valAx>
        <c:axId val="89437312"/>
        <c:scaling>
          <c:orientation val="minMax"/>
        </c:scaling>
        <c:delete val="1"/>
        <c:axPos val="l"/>
        <c:majorGridlines/>
        <c:numFmt formatCode="0.00000" sourceLinked="1"/>
        <c:tickLblPos val="nextTo"/>
        <c:crossAx val="8943142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414410238570962E-2"/>
          <c:y val="0.31653695398367054"/>
          <c:w val="0.72689875324587305"/>
          <c:h val="0.5836546913890658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c 01.01.2019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50000"/>
                </a:schemeClr>
              </a:solidFill>
            </a:ln>
          </c:spPr>
          <c:dLbls>
            <c:dLbl>
              <c:idx val="7"/>
              <c:spPr>
                <a:solidFill>
                  <a:sysClr val="window" lastClr="FFFFFF"/>
                </a:solidFill>
                <a:ln w="28575">
                  <a:solidFill>
                    <a:srgbClr val="00B050"/>
                  </a:solidFill>
                </a:ln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8575">
                <a:solidFill>
                  <a:srgbClr val="00B050"/>
                </a:solidFill>
              </a:ln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Val val="1"/>
          </c:dLbls>
          <c:cat>
            <c:strRef>
              <c:f>Лист1!$A$2:$A$8</c:f>
              <c:strCache>
                <c:ptCount val="7"/>
                <c:pt idx="0">
                  <c:v>Пензенская обл</c:v>
                </c:pt>
                <c:pt idx="1">
                  <c:v>Чувашская Республика </c:v>
                </c:pt>
                <c:pt idx="2">
                  <c:v>Самарская обл</c:v>
                </c:pt>
                <c:pt idx="3">
                  <c:v>Республика Татарстан</c:v>
                </c:pt>
                <c:pt idx="4">
                  <c:v>Пермский край</c:v>
                </c:pt>
                <c:pt idx="5">
                  <c:v>Республика Мордовия</c:v>
                </c:pt>
                <c:pt idx="6">
                  <c:v>Ульяновская обл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 formatCode="#,##0.00">
                  <c:v>1428.48</c:v>
                </c:pt>
                <c:pt idx="1">
                  <c:v>1648.71</c:v>
                </c:pt>
                <c:pt idx="2" formatCode="0.00">
                  <c:v>1695.33</c:v>
                </c:pt>
                <c:pt idx="3">
                  <c:v>1715.43</c:v>
                </c:pt>
                <c:pt idx="4">
                  <c:v>1747.1499999999999</c:v>
                </c:pt>
                <c:pt idx="5">
                  <c:v>1827.44</c:v>
                </c:pt>
                <c:pt idx="6">
                  <c:v>1849.77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c 01.07.2019</c:v>
                </c:pt>
              </c:strCache>
            </c:strRef>
          </c:tx>
          <c:spPr>
            <a:solidFill>
              <a:srgbClr val="9BBB59">
                <a:lumMod val="60000"/>
                <a:lumOff val="40000"/>
              </a:srgb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dLbls>
            <c:dLbl>
              <c:idx val="7"/>
              <c:spPr>
                <a:solidFill>
                  <a:sysClr val="window" lastClr="FFFFFF"/>
                </a:solidFill>
                <a:ln w="28575">
                  <a:solidFill>
                    <a:srgbClr val="9BBB59">
                      <a:lumMod val="60000"/>
                      <a:lumOff val="40000"/>
                    </a:srgbClr>
                  </a:solidFill>
                </a:ln>
              </c:spPr>
              <c:txPr>
                <a:bodyPr rot="-5400000" vert="horz"/>
                <a:lstStyle/>
                <a:p>
                  <a:pPr>
                    <a:defRPr sz="1200" b="1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</c:dLbl>
            <c:spPr>
              <a:solidFill>
                <a:sysClr val="window" lastClr="FFFFFF"/>
              </a:solidFill>
              <a:ln w="28575">
                <a:solidFill>
                  <a:srgbClr val="9BBB59">
                    <a:lumMod val="60000"/>
                    <a:lumOff val="40000"/>
                  </a:srgbClr>
                </a:solidFill>
              </a:ln>
            </c:spPr>
            <c:txPr>
              <a:bodyPr rot="-5400000" vert="horz"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Пензенская обл</c:v>
                </c:pt>
                <c:pt idx="1">
                  <c:v>Чувашская Республика </c:v>
                </c:pt>
                <c:pt idx="2">
                  <c:v>Самарская обл</c:v>
                </c:pt>
                <c:pt idx="3">
                  <c:v>Республика Татарстан</c:v>
                </c:pt>
                <c:pt idx="4">
                  <c:v>Пермский край</c:v>
                </c:pt>
                <c:pt idx="5">
                  <c:v>Республика Мордовия</c:v>
                </c:pt>
                <c:pt idx="6">
                  <c:v>Ульяновская обл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 formatCode="#,##0.00">
                  <c:v>1456.95</c:v>
                </c:pt>
                <c:pt idx="1">
                  <c:v>1668.04</c:v>
                </c:pt>
                <c:pt idx="2" formatCode="0.00">
                  <c:v>1740.91</c:v>
                </c:pt>
                <c:pt idx="3">
                  <c:v>1758.43</c:v>
                </c:pt>
                <c:pt idx="4">
                  <c:v>1782.09</c:v>
                </c:pt>
                <c:pt idx="5">
                  <c:v>1859.93</c:v>
                </c:pt>
                <c:pt idx="6">
                  <c:v>1868.27</c:v>
                </c:pt>
              </c:numCache>
            </c:numRef>
          </c:val>
        </c:ser>
        <c:dLbls/>
        <c:axId val="117198848"/>
        <c:axId val="117200384"/>
      </c:barChart>
      <c:catAx>
        <c:axId val="117198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ru-RU"/>
          </a:p>
        </c:txPr>
        <c:crossAx val="117200384"/>
        <c:crosses val="autoZero"/>
        <c:auto val="1"/>
        <c:lblAlgn val="ctr"/>
        <c:lblOffset val="100"/>
      </c:catAx>
      <c:valAx>
        <c:axId val="11720038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1988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673165316848064"/>
          <c:y val="0.21336518164648383"/>
          <c:w val="0.15148622846049126"/>
          <c:h val="0.1647009981347102"/>
        </c:manualLayout>
      </c:layout>
      <c:txPr>
        <a:bodyPr/>
        <a:lstStyle/>
        <a:p>
          <a:pPr>
            <a:defRPr sz="1400">
              <a:latin typeface="Arial" panose="020B0604020202020204" pitchFamily="34" charset="0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0.55738</cdr:x>
      <cdr:y>0.92824</cdr:y>
    </cdr:from>
    <cdr:to>
      <cdr:x>0.93443</cdr:x>
      <cdr:y>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896570" y="3507908"/>
          <a:ext cx="3312342" cy="27118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accent3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0.85439</cdr:x>
      <cdr:y>0.42003</cdr:y>
    </cdr:from>
    <cdr:to>
      <cdr:x>0.99213</cdr:x>
      <cdr:y>0.6902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13376" y="1723976"/>
          <a:ext cx="1259635" cy="11089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области 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Удмуртия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данные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0.46903</cdr:x>
      <cdr:y>0.83187</cdr:y>
    </cdr:from>
    <cdr:to>
      <cdr:x>0.98103</cdr:x>
      <cdr:y>0.93492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21732" y="3594078"/>
          <a:ext cx="4608519" cy="4452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Марий Эл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данные 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0.57143</cdr:x>
      <cdr:y>0.89481</cdr:y>
    </cdr:from>
    <cdr:to>
      <cdr:x>1</cdr:x>
      <cdr:y>0.98333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4" y="3866000"/>
          <a:ext cx="3672407" cy="38247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Нижегородской, Кировской  областям и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Башкортостан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0.58654</cdr:x>
      <cdr:y>0.89824</cdr:y>
    </cdr:from>
    <cdr:to>
      <cdr:x>0.92516</cdr:x>
      <cdr:y>0.9701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63344" y="3600394"/>
          <a:ext cx="3096344" cy="28803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0.4586</cdr:x>
      <cdr:y>0.8952</cdr:y>
    </cdr:from>
    <cdr:to>
      <cdr:x>1</cdr:x>
      <cdr:y>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032448" y="3738771"/>
          <a:ext cx="4760465" cy="4376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Башкортостан данные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0.5</cdr:x>
      <cdr:y>0.8408</cdr:y>
    </cdr:from>
    <cdr:to>
      <cdr:x>1</cdr:x>
      <cdr:y>0.94207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392488" y="3633906"/>
          <a:ext cx="4392488" cy="43768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Нижегородской,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Кировской областям и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Марий Эл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данные не 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0.55738</cdr:x>
      <cdr:y>0.90345</cdr:y>
    </cdr:from>
    <cdr:to>
      <cdr:x>0.92623</cdr:x>
      <cdr:y>0.96468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96543" y="3816424"/>
          <a:ext cx="3240327" cy="25865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75000"/>
              <a:lumOff val="2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</cdr:x>
      <cdr:y>0.45605</cdr:y>
    </cdr:from>
    <cdr:to>
      <cdr:x>1</cdr:x>
      <cdr:y>0.58101</cdr:y>
    </cdr:to>
    <cdr:sp macro="" textlink="">
      <cdr:nvSpPr>
        <cdr:cNvPr id="4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-179512" y="1971035"/>
          <a:ext cx="8784976" cy="54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Средневзвешенный предельный  тариф на захоронение твердых коммунальных</a:t>
          </a:r>
          <a:r>
            <a:rPr lang="en-US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отходов в регионах ПФО, руб./тонн (без учета НДС)</a:t>
          </a:r>
          <a:endParaRPr lang="ru-RU" sz="1600" b="1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0.38525</cdr:x>
      <cdr:y>0.92333</cdr:y>
    </cdr:from>
    <cdr:to>
      <cdr:x>0.94262</cdr:x>
      <cdr:y>0.97211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4412" y="4088432"/>
          <a:ext cx="4896482" cy="21600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и Республике Башкортостан  данные не представлены</a:t>
          </a:r>
          <a:r>
            <a:rPr lang="ru-RU" dirty="0" smtClean="0"/>
            <a:t> 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0.4716</cdr:y>
    </cdr:from>
    <cdr:to>
      <cdr:x>1</cdr:x>
      <cdr:y>0.58151</cdr:y>
    </cdr:to>
    <cdr:sp macro="" textlink="">
      <cdr:nvSpPr>
        <cdr:cNvPr id="3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0" y="2088232"/>
          <a:ext cx="8784976" cy="4866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Тарифы на захоронение твёрдых коммунальных отходов по, по крупным муниципальным образованиям субъектов </a:t>
          </a:r>
          <a:r>
            <a: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ПФО, </a:t>
          </a:r>
          <a:r>
            <a:rPr lang="ru-RU" sz="16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руб./тонн (без НДС)</a:t>
          </a:r>
          <a:endParaRPr lang="ru-RU" sz="1600" b="1" dirty="0">
            <a:solidFill>
              <a:schemeClr val="accent1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0.41803</cdr:x>
      <cdr:y>0.42282</cdr:y>
    </cdr:from>
    <cdr:to>
      <cdr:x>1</cdr:x>
      <cdr:y>0.45172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672408" y="1872208"/>
          <a:ext cx="5112568" cy="127992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/>
            <a:t>*указана стоимость захоронения ТКО с учетом </a:t>
          </a:r>
          <a:r>
            <a:rPr lang="ru-RU" dirty="0" smtClean="0"/>
            <a:t>инвестиционной надбавки </a:t>
          </a:r>
          <a:r>
            <a:rPr lang="ru-RU" dirty="0"/>
            <a:t>к тарифу</a:t>
          </a:r>
          <a:endParaRPr lang="ru-RU" sz="1100" dirty="0"/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0.07469</cdr:x>
      <cdr:y>0</cdr:y>
    </cdr:from>
    <cdr:to>
      <cdr:x>0.27582</cdr:x>
      <cdr:y>0.1931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48072" y="0"/>
          <a:ext cx="1745096" cy="4042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solidFill>
            <a:schemeClr val="accent3">
              <a:lumMod val="50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Троллейбус</a:t>
          </a:r>
          <a:endParaRPr lang="ru-RU" sz="2000" b="1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0.56331</cdr:x>
      <cdr:y>0.79749</cdr:y>
    </cdr:from>
    <cdr:to>
      <cdr:x>0.90984</cdr:x>
      <cdr:y>0.85524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48665" y="3779043"/>
          <a:ext cx="3044223" cy="27367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0.09091</cdr:x>
      <cdr:y>5.04994E-7</cdr:y>
    </cdr:from>
    <cdr:to>
      <cdr:x>0.28926</cdr:x>
      <cdr:y>0.18182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97" y="1"/>
          <a:ext cx="1728183" cy="36004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40000"/>
            <a:lumOff val="60000"/>
          </a:schemeClr>
        </a:solidFill>
        <a:ln xmlns:a="http://schemas.openxmlformats.org/drawingml/2006/main">
          <a:solidFill>
            <a:schemeClr val="accent3">
              <a:lumMod val="50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000" b="1" i="1" u="none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Автобус</a:t>
          </a:r>
          <a:endParaRPr lang="ru-RU" sz="2000" b="1" i="1" u="none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0.61983</cdr:x>
      <cdr:y>0.92357</cdr:y>
    </cdr:from>
    <cdr:to>
      <cdr:x>0.98103</cdr:x>
      <cdr:y>0.98214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7876" y="3724258"/>
          <a:ext cx="3215500" cy="23618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По </a:t>
          </a:r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Саратовской области данные не 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представлены</a:t>
          </a:r>
        </a:p>
        <a:p xmlns:a="http://schemas.openxmlformats.org/drawingml/2006/main">
          <a:endParaRPr lang="ru-RU" sz="1000" dirty="0"/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0.2205</cdr:x>
      <cdr:y>0.03448</cdr:y>
    </cdr:from>
    <cdr:to>
      <cdr:x>0.8505</cdr:x>
      <cdr:y>0.10344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144016"/>
          <a:ext cx="2880356" cy="288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Сумма инвестиционных  проектов  (</a:t>
          </a:r>
          <a:r>
            <a:rPr lang="ru-RU" sz="1000" b="1" dirty="0" err="1" smtClean="0">
              <a:latin typeface="Arial" panose="020B0604020202020204" pitchFamily="34" charset="0"/>
              <a:cs typeface="Arial" panose="020B0604020202020204" pitchFamily="34" charset="0"/>
            </a:rPr>
            <a:t>млн.руб</a:t>
          </a:r>
          <a:r>
            <a:rPr lang="ru-RU" sz="1000" b="1" dirty="0" smtClean="0">
              <a:latin typeface="Arial" panose="020B0604020202020204" pitchFamily="34" charset="0"/>
              <a:cs typeface="Arial" panose="020B0604020202020204" pitchFamily="34" charset="0"/>
            </a:rPr>
            <a:t>.)</a:t>
          </a:r>
          <a:endParaRPr lang="ru-RU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0.63115</cdr:x>
      <cdr:y>0.88203</cdr:y>
    </cdr:from>
    <cdr:to>
      <cdr:x>0.9918</cdr:x>
      <cdr:y>0.93802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44616" y="3535430"/>
          <a:ext cx="3168352" cy="2244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0.45902</cdr:x>
      <cdr:y>0.89177</cdr:y>
    </cdr:from>
    <cdr:to>
      <cdr:x>0.98361</cdr:x>
      <cdr:y>0.9599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3769899"/>
          <a:ext cx="4608509" cy="28801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00FF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 области и Республике Марий Эл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0.12174</cdr:x>
      <cdr:y>0.07407</cdr:y>
    </cdr:from>
    <cdr:to>
      <cdr:x>0.1913</cdr:x>
      <cdr:y>0.12346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08112" y="432048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0.24779</cdr:x>
      <cdr:y>0.10811</cdr:y>
    </cdr:from>
    <cdr:to>
      <cdr:x>0.36016</cdr:x>
      <cdr:y>0.27971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16224" y="5760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0.00605</cdr:x>
      <cdr:y>0.06486</cdr:y>
    </cdr:from>
    <cdr:to>
      <cdr:x>0.07096</cdr:x>
      <cdr:y>0.24668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2422" y="101193"/>
          <a:ext cx="562796" cy="28367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effectLst xmlns:a="http://schemas.openxmlformats.org/drawingml/2006/main">
          <a:softEdge rad="635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5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СН-2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0.01613</cdr:x>
      <cdr:y>0.05068</cdr:y>
    </cdr:from>
    <cdr:to>
      <cdr:x>0.08129</cdr:x>
      <cdr:y>0.21315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0581" y="87581"/>
          <a:ext cx="567737" cy="28077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65000"/>
          </a:schemeClr>
        </a:solidFill>
        <a:effectLst xmlns:a="http://schemas.openxmlformats.org/drawingml/2006/main">
          <a:softEdge rad="63500"/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НН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0.84426</cdr:x>
      <cdr:y>0.40843</cdr:y>
    </cdr:from>
    <cdr:to>
      <cdr:x>0.97541</cdr:x>
      <cdr:y>0.79661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16804" y="1735203"/>
          <a:ext cx="1152148" cy="16491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Нижегородской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Кировской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областям,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Республикам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Мордовия,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Удмуртия и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Башкортостан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данные не 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0.47154</cdr:x>
      <cdr:y>0.90345</cdr:y>
    </cdr:from>
    <cdr:to>
      <cdr:x>0.95122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6464" y="3816424"/>
          <a:ext cx="4248472" cy="40787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rgbClr val="00B050"/>
          </a:solidFill>
        </a:ln>
      </cdr:spPr>
      <cdr:txBody>
        <a:bodyPr xmlns:a="http://schemas.openxmlformats.org/drawingml/2006/main" wrap="none" rtlCol="0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По Саратовской, Нижегородской и Кировской областям, Республикам</a:t>
          </a:r>
        </a:p>
        <a:p xmlns:a="http://schemas.openxmlformats.org/drawingml/2006/main">
          <a:r>
            <a:rPr lang="ru-RU" sz="1000" dirty="0" smtClean="0">
              <a:latin typeface="Arial" panose="020B0604020202020204" pitchFamily="34" charset="0"/>
              <a:cs typeface="Arial" panose="020B0604020202020204" pitchFamily="34" charset="0"/>
            </a:rPr>
            <a:t> Марий Эл, Удмуртия и Башкортостан данные не представлены</a:t>
          </a:r>
          <a:endParaRPr lang="ru-RU" sz="10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6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744" y="0"/>
            <a:ext cx="2946345" cy="496729"/>
          </a:xfrm>
          <a:prstGeom prst="rect">
            <a:avLst/>
          </a:prstGeom>
        </p:spPr>
        <p:txBody>
          <a:bodyPr vert="horz" lIns="91358" tIns="45679" rIns="91358" bIns="45679" rtlCol="0"/>
          <a:lstStyle>
            <a:lvl1pPr algn="r">
              <a:defRPr sz="1200"/>
            </a:lvl1pPr>
          </a:lstStyle>
          <a:p>
            <a:fld id="{0EA20FA6-6005-41F6-AA7A-A5CD9993E190}" type="datetimeFigureOut">
              <a:rPr lang="ru-RU" smtClean="0"/>
              <a:pPr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58" tIns="45679" rIns="91358" bIns="4567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927" y="4714956"/>
            <a:ext cx="5437822" cy="4467383"/>
          </a:xfrm>
          <a:prstGeom prst="rect">
            <a:avLst/>
          </a:prstGeom>
        </p:spPr>
        <p:txBody>
          <a:bodyPr vert="horz" lIns="91358" tIns="45679" rIns="91358" bIns="4567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324"/>
            <a:ext cx="2946346" cy="496728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744" y="9428324"/>
            <a:ext cx="2946345" cy="496728"/>
          </a:xfrm>
          <a:prstGeom prst="rect">
            <a:avLst/>
          </a:prstGeom>
        </p:spPr>
        <p:txBody>
          <a:bodyPr vert="horz" lIns="91358" tIns="45679" rIns="91358" bIns="45679" rtlCol="0" anchor="b"/>
          <a:lstStyle>
            <a:lvl1pPr algn="r">
              <a:defRPr sz="1200"/>
            </a:lvl1pPr>
          </a:lstStyle>
          <a:p>
            <a:fld id="{4AE6AAE3-BC95-4ABA-8886-FA47969095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079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718FD9-7ECC-47A8-88C7-36633574C29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442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2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123F-AEBE-4247-A959-B396021786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100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6DA5-6BE4-451F-A63C-131BEF9EF8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715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2"/>
            <a:ext cx="2057400" cy="438864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2"/>
            <a:ext cx="6019800" cy="438864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E9D26-6572-48A9-A7D4-7533444A5F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350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20841-D965-4F72-8028-5139A98AF19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618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82"/>
            <a:ext cx="7772400" cy="10215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8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762DD-01A5-43E7-87D0-8FF1CAB6D54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64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4169D-9CA9-47A0-8C64-B4A648232A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08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43A0-3ED5-4FF4-B6BD-80F329FF787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62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0AAD-64D6-4424-B2BE-5406DDB425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73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D8633-785E-43B2-B405-0AD0F0CE5A6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8143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3FA0-FCD2-4684-B99D-7D2386D63AB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602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5047D-E7C7-4A3D-8336-027A9574D00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4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39EA-E7EE-4BE9-AFD2-6278E0A4254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25.10.2019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94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023452"/>
            <a:ext cx="5760640" cy="2977058"/>
          </a:xfrm>
          <a:prstGeom prst="roundRect">
            <a:avLst>
              <a:gd name="adj" fmla="val 834"/>
            </a:avLst>
          </a:prstGeom>
          <a:solidFill>
            <a:srgbClr val="FFFFFF">
              <a:alpha val="50196"/>
            </a:srgbClr>
          </a:solidFill>
          <a:effectLst>
            <a:softEdge rad="127000"/>
          </a:effectLst>
          <a:extLst/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lvl="6" indent="0" algn="ctr">
              <a:spcBef>
                <a:spcPts val="0"/>
              </a:spcBef>
              <a:spcAft>
                <a:spcPts val="0"/>
              </a:spcAft>
              <a:buFont typeface="Georgia" pitchFamily="18" charset="0"/>
              <a:buNone/>
              <a:defRPr/>
            </a:pP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Тарифы субъектов </a:t>
            </a: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Приволжского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федерального округа</a:t>
            </a:r>
            <a:r>
              <a:rPr lang="ru-RU" sz="4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201</a:t>
            </a:r>
            <a:r>
              <a:rPr lang="en-US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sz="4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году</a:t>
            </a:r>
            <a:endParaRPr lang="ru-RU" sz="4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B9C1F3-412E-4F58-AD1B-283FE4BCE192}" type="slidenum">
              <a:rPr lang="ru-RU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786328"/>
            <a:ext cx="448155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 smtClean="0"/>
              <a:t>По материалам Госкомитета Республики </a:t>
            </a:r>
            <a:r>
              <a:rPr lang="ru-RU" sz="1050" b="1" dirty="0" smtClean="0"/>
              <a:t>Татарстан по </a:t>
            </a:r>
            <a:r>
              <a:rPr lang="ru-RU" sz="1050" b="1" dirty="0" smtClean="0"/>
              <a:t>тарифам 201</a:t>
            </a:r>
            <a:r>
              <a:rPr lang="en-US" sz="1050" b="1" dirty="0" smtClean="0"/>
              <a:t>9</a:t>
            </a:r>
            <a:r>
              <a:rPr lang="ru-RU" sz="1050" b="1" dirty="0" smtClean="0"/>
              <a:t> год</a:t>
            </a:r>
          </a:p>
          <a:p>
            <a:pPr algn="ctr"/>
            <a:endParaRPr lang="ru-RU" sz="1050" b="1" dirty="0"/>
          </a:p>
        </p:txBody>
      </p:sp>
    </p:spTree>
    <p:extLst>
      <p:ext uri="{BB962C8B-B14F-4D97-AF65-F5344CB8AC3E}">
        <p14:creationId xmlns:p14="http://schemas.microsoft.com/office/powerpoint/2010/main" xmlns="" val="3151680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13" y="123478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тепловую энергию, поставляемую населению, по крупным муниципальным образованиям региона, руб./Гкал. (с НДС)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819239521"/>
              </p:ext>
            </p:extLst>
          </p:nvPr>
        </p:nvGraphicFramePr>
        <p:xfrm>
          <a:off x="249610" y="987574"/>
          <a:ext cx="8784976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292080" y="4659982"/>
            <a:ext cx="3312368" cy="288032"/>
          </a:xfrm>
          <a:prstGeom prst="rect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>
              <a:ln w="31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5455514" y="4731990"/>
            <a:ext cx="45719" cy="80392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  <p:sp>
        <p:nvSpPr>
          <p:cNvPr id="8" name="Блок-схема: узел 7"/>
          <p:cNvSpPr/>
          <p:nvPr/>
        </p:nvSpPr>
        <p:spPr>
          <a:xfrm>
            <a:off x="7452320" y="4740374"/>
            <a:ext cx="45719" cy="72008"/>
          </a:xfrm>
          <a:prstGeom prst="flowChartConnecto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92080" y="4701793"/>
            <a:ext cx="33855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 01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.2019                                      с 01.07.2019 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73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481"/>
            <a:ext cx="9144000" cy="630069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 на тепловую</a:t>
            </a:r>
            <a:b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энергию в комбинированной выработке  для потребителей,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оплачивающих производство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передачу тепловой энергии 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./Гкал. (без учета НДС)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433542383"/>
              </p:ext>
            </p:extLst>
          </p:nvPr>
        </p:nvGraphicFramePr>
        <p:xfrm>
          <a:off x="107504" y="771550"/>
          <a:ext cx="8856984" cy="42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74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7474"/>
            <a:ext cx="8064896" cy="756084"/>
          </a:xfrm>
        </p:spPr>
        <p:txBody>
          <a:bodyPr>
            <a:no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производство тепловой энергии в комбинированной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выработке, </a:t>
            </a:r>
            <a:r>
              <a:rPr lang="ru-RU" sz="16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прочих потребителей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ПФО, руб./Гкал. (без учета НДС)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487835085"/>
              </p:ext>
            </p:extLst>
          </p:nvPr>
        </p:nvGraphicFramePr>
        <p:xfrm>
          <a:off x="-1016" y="915566"/>
          <a:ext cx="9145016" cy="4104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3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производство тепловой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энергии в некомбинированной выработке для потребителей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включая население), </a:t>
            </a:r>
            <a:b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(без учета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222407"/>
              </p:ext>
            </p:extLst>
          </p:nvPr>
        </p:nvGraphicFramePr>
        <p:xfrm>
          <a:off x="35496" y="809328"/>
          <a:ext cx="9073008" cy="41096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788024" y="4083918"/>
            <a:ext cx="4248472" cy="43204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Саратовской и Нижегородской областям, Республикам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Марий Эл, Удмуртия и Башкортостан 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46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87474"/>
            <a:ext cx="7920880" cy="7560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Средневзвешенный тариф на питьевую воду в регионах ПФО, руб./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107122712"/>
              </p:ext>
            </p:extLst>
          </p:nvPr>
        </p:nvGraphicFramePr>
        <p:xfrm>
          <a:off x="22548" y="802171"/>
          <a:ext cx="9108504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5148064" y="4245393"/>
            <a:ext cx="3888432" cy="432048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Саратовской, Нижегородской , Кировской областям и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Республике Башкортостан 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88424" y="4767266"/>
            <a:ext cx="36004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18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водоснабжение для населения 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регионах ПФО,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668768700"/>
              </p:ext>
            </p:extLst>
          </p:nvPr>
        </p:nvGraphicFramePr>
        <p:xfrm>
          <a:off x="134244" y="555526"/>
          <a:ext cx="900100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2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техническую воду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регионах ПФО,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185598110"/>
              </p:ext>
            </p:extLst>
          </p:nvPr>
        </p:nvGraphicFramePr>
        <p:xfrm>
          <a:off x="251520" y="555526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76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8306" y="123478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питьевую воду для населения, по крупным муниципальным образованиям региона,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702180414"/>
              </p:ext>
            </p:extLst>
          </p:nvPr>
        </p:nvGraphicFramePr>
        <p:xfrm>
          <a:off x="744" y="1059582"/>
          <a:ext cx="9144000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9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водоотведение в регионах ПФО, руб./</a:t>
            </a:r>
            <a:r>
              <a:rPr lang="ru-RU" sz="2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273304641"/>
              </p:ext>
            </p:extLst>
          </p:nvPr>
        </p:nvGraphicFramePr>
        <p:xfrm>
          <a:off x="251520" y="699542"/>
          <a:ext cx="8792913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876256" y="4731992"/>
            <a:ext cx="21336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466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водоотведение для населения в регионах ПФО, руб./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НДС)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461482569"/>
              </p:ext>
            </p:extLst>
          </p:nvPr>
        </p:nvGraphicFramePr>
        <p:xfrm>
          <a:off x="107504" y="699542"/>
          <a:ext cx="8784976" cy="432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4767266"/>
            <a:ext cx="5144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7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1470"/>
            <a:ext cx="8208912" cy="148759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6350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Розничные цены на природный газ для населения по ПФО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риготовление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пищи и нагрев воды с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использованием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  газовой  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плиты  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отсутствие    других   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использования газа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руб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./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учетом НДС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356520585"/>
              </p:ext>
            </p:extLst>
          </p:nvPr>
        </p:nvGraphicFramePr>
        <p:xfrm>
          <a:off x="179512" y="1347613"/>
          <a:ext cx="8784976" cy="3779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2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1481"/>
            <a:ext cx="9144000" cy="75608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водоотведение для населения, по крупным муниципальным образованиям региона,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(с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277819930"/>
              </p:ext>
            </p:extLst>
          </p:nvPr>
        </p:nvGraphicFramePr>
        <p:xfrm>
          <a:off x="251520" y="843558"/>
          <a:ext cx="8784976" cy="422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870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5400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Средневзвешенный предельный  тариф на захоронение твердых коммунальных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отходов в регионах ПФО, 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учета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918872667"/>
              </p:ext>
            </p:extLst>
          </p:nvPr>
        </p:nvGraphicFramePr>
        <p:xfrm>
          <a:off x="179512" y="541196"/>
          <a:ext cx="8784976" cy="4321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"/>
          <p:cNvSpPr txBox="1"/>
          <p:nvPr/>
        </p:nvSpPr>
        <p:spPr>
          <a:xfrm>
            <a:off x="4361284" y="4667263"/>
            <a:ext cx="4392488" cy="22330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/>
              <a:t>По Саратовской</a:t>
            </a:r>
            <a:r>
              <a:rPr lang="ru-RU" sz="1000" dirty="0"/>
              <a:t> </a:t>
            </a:r>
            <a:r>
              <a:rPr lang="ru-RU" sz="1000" dirty="0" smtClean="0"/>
              <a:t>области</a:t>
            </a:r>
            <a:r>
              <a:rPr lang="en-US" sz="1000" dirty="0" smtClean="0"/>
              <a:t> </a:t>
            </a:r>
            <a:r>
              <a:rPr lang="ru-RU" sz="1000" dirty="0" smtClean="0"/>
              <a:t> и Республике Башкортостан данные не представлены </a:t>
            </a:r>
            <a:endParaRPr lang="ru-RU" sz="10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172400" y="4767266"/>
            <a:ext cx="514400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316400731"/>
              </p:ext>
            </p:extLst>
          </p:nvPr>
        </p:nvGraphicFramePr>
        <p:xfrm>
          <a:off x="179512" y="3168055"/>
          <a:ext cx="8784976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542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858" y="123478"/>
            <a:ext cx="9144000" cy="57606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захоронение твёрдых коммунальных отходов по, по крупным муниципальным образованиям субъектов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ПФО,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</a:t>
            </a:r>
            <a:r>
              <a:rPr lang="ru-RU" sz="16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куб.м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(без НДС)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82949994"/>
              </p:ext>
            </p:extLst>
          </p:nvPr>
        </p:nvGraphicFramePr>
        <p:xfrm>
          <a:off x="179512" y="715566"/>
          <a:ext cx="8784976" cy="442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183658556"/>
              </p:ext>
            </p:extLst>
          </p:nvPr>
        </p:nvGraphicFramePr>
        <p:xfrm>
          <a:off x="179512" y="3291830"/>
          <a:ext cx="8784976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9882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6022"/>
            <a:ext cx="9144000" cy="859580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Действующие тарифы на проезд пассажиров городским транспортом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 пользования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регионах ПФО в 2019 году (руб.)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2996862"/>
              </p:ext>
            </p:extLst>
          </p:nvPr>
        </p:nvGraphicFramePr>
        <p:xfrm>
          <a:off x="323528" y="2859782"/>
          <a:ext cx="8676456" cy="2093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290797621"/>
              </p:ext>
            </p:extLst>
          </p:nvPr>
        </p:nvGraphicFramePr>
        <p:xfrm>
          <a:off x="107504" y="771550"/>
          <a:ext cx="885698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76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4F81BD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Установленный индекс изменения размера платы граждан за коммунальные услуги в среднем по субъектам ПФО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004932066"/>
              </p:ext>
            </p:extLst>
          </p:nvPr>
        </p:nvGraphicFramePr>
        <p:xfrm>
          <a:off x="134244" y="843558"/>
          <a:ext cx="89022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460432" y="4767266"/>
            <a:ext cx="504056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70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4575"/>
            <a:ext cx="8208912" cy="1179023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Инвестиционная деятельность регулируемых организаций </a:t>
            </a:r>
            <a:b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субъектах ПФО на 01.01.2019</a:t>
            </a:r>
            <a:endParaRPr lang="ru-RU" sz="18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16416" y="4731990"/>
            <a:ext cx="405408" cy="273843"/>
          </a:xfrm>
        </p:spPr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59156911"/>
              </p:ext>
            </p:extLst>
          </p:nvPr>
        </p:nvGraphicFramePr>
        <p:xfrm>
          <a:off x="179512" y="987574"/>
          <a:ext cx="432048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293929909"/>
              </p:ext>
            </p:extLst>
          </p:nvPr>
        </p:nvGraphicFramePr>
        <p:xfrm>
          <a:off x="4427984" y="843558"/>
          <a:ext cx="457200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3839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59582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электрическую энергию для населения, проживающего в городских населенных пунктах в домах со стационарными и газовыми плитами и приравненные к населению группы потребителей, руб./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70352649"/>
              </p:ext>
            </p:extLst>
          </p:nvPr>
        </p:nvGraphicFramePr>
        <p:xfrm>
          <a:off x="107504" y="1059582"/>
          <a:ext cx="8784976" cy="4738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32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485" y="195486"/>
            <a:ext cx="9144000" cy="86409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Тарифы на электрическую энергию для населения, проживающего в сельских населенных пунктах, руб./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8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859849829"/>
              </p:ext>
            </p:extLst>
          </p:nvPr>
        </p:nvGraphicFramePr>
        <p:xfrm>
          <a:off x="251520" y="1052544"/>
          <a:ext cx="8784976" cy="400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57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7474"/>
            <a:ext cx="9144000" cy="75608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Единые (котловые) тарифы на услуги по передаче электрической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энергии для населения по ПФО, (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одноставочный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тариф)</a:t>
            </a:r>
            <a:b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руб./</a:t>
            </a:r>
            <a:r>
              <a:rPr lang="ru-RU" sz="2000" b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кВт.ч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(без учета НДС)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381849328"/>
              </p:ext>
            </p:extLst>
          </p:nvPr>
        </p:nvGraphicFramePr>
        <p:xfrm>
          <a:off x="179512" y="602051"/>
          <a:ext cx="8784976" cy="4227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97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04248" y="353304"/>
            <a:ext cx="2113162" cy="33141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777084122"/>
              </p:ext>
            </p:extLst>
          </p:nvPr>
        </p:nvGraphicFramePr>
        <p:xfrm>
          <a:off x="105024" y="156603"/>
          <a:ext cx="8812386" cy="160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xmlns="" val="3462035776"/>
              </p:ext>
            </p:extLst>
          </p:nvPr>
        </p:nvGraphicFramePr>
        <p:xfrm>
          <a:off x="29440" y="1663693"/>
          <a:ext cx="8820472" cy="105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3219958376"/>
              </p:ext>
            </p:extLst>
          </p:nvPr>
        </p:nvGraphicFramePr>
        <p:xfrm>
          <a:off x="20960" y="2571750"/>
          <a:ext cx="8856984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064472416"/>
              </p:ext>
            </p:extLst>
          </p:nvPr>
        </p:nvGraphicFramePr>
        <p:xfrm>
          <a:off x="91353" y="3759883"/>
          <a:ext cx="8712968" cy="1296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31934" y="643117"/>
            <a:ext cx="527750" cy="162017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9432" y="1749609"/>
            <a:ext cx="586630" cy="190174"/>
          </a:xfrm>
          <a:prstGeom prst="rect">
            <a:avLst/>
          </a:prstGeom>
          <a:solidFill>
            <a:schemeClr val="bg1">
              <a:lumMod val="65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dirty="0" smtClean="0"/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СН-1</a:t>
            </a:r>
          </a:p>
          <a:p>
            <a:pPr algn="ctr"/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89772" y="496714"/>
            <a:ext cx="1686292" cy="2515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 1.01.2019        с 1.07.2019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476" y="76300"/>
            <a:ext cx="7662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(котловые) тарифы по передаче электрической энергии для «прочих потребителей»</a:t>
            </a:r>
          </a:p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201</a:t>
            </a:r>
            <a:r>
              <a:rPr lang="en-US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одноставочный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руб./</a:t>
            </a:r>
            <a:r>
              <a:rPr lang="ru-RU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кВт.ч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flipH="1" flipV="1">
            <a:off x="1043608" y="578789"/>
            <a:ext cx="100906" cy="90936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flipH="1" flipV="1">
            <a:off x="1809383" y="577003"/>
            <a:ext cx="100906" cy="909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44088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510"/>
            <a:ext cx="9144000" cy="5940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 (комбинированная и некомбинированная выработка), для населения по ПФО,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491444312"/>
              </p:ext>
            </p:extLst>
          </p:nvPr>
        </p:nvGraphicFramePr>
        <p:xfrm>
          <a:off x="467544" y="123478"/>
          <a:ext cx="849694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107504" y="4515967"/>
            <a:ext cx="8928992" cy="2880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Республикам Марий Эл, Удмуртия, Башкортостан, Кировской, Нижегородской, Саратовской и Оренбургской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областям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не 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2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03510"/>
            <a:ext cx="9144000" cy="594067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энергию, производимую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комбинированной выработке, поставляемую населению по ПФО,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545647123"/>
              </p:ext>
            </p:extLst>
          </p:nvPr>
        </p:nvGraphicFramePr>
        <p:xfrm>
          <a:off x="179512" y="699542"/>
          <a:ext cx="878497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19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9502"/>
            <a:ext cx="8748464" cy="55806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Средневзвешенные тарифы на тепловую энергию, производимую 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некомбинированном режиме, поставляемую населению по ПФО,</a:t>
            </a:r>
            <a:b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руб./Гкал. (с учетом НДС)</a:t>
            </a:r>
            <a:endParaRPr lang="ru-RU" sz="1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383182919"/>
              </p:ext>
            </p:extLst>
          </p:nvPr>
        </p:nvGraphicFramePr>
        <p:xfrm>
          <a:off x="179512" y="710791"/>
          <a:ext cx="8784976" cy="4152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A0C4D-4B47-4AD5-A653-6F92BB1333A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TextBox 1"/>
          <p:cNvSpPr txBox="1"/>
          <p:nvPr/>
        </p:nvSpPr>
        <p:spPr>
          <a:xfrm>
            <a:off x="7689626" y="2499742"/>
            <a:ext cx="1058838" cy="1656184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По Кировской,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Саратовской,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Нижегородской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областям, </a:t>
            </a:r>
          </a:p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еспубликам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Марий Эл,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Удмуртия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Башкортостан 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данные не </a:t>
            </a:r>
          </a:p>
          <a:p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представлены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867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11503</TotalTime>
  <Words>863</Words>
  <Application>Microsoft Office PowerPoint</Application>
  <PresentationFormat>Экран (16:9)</PresentationFormat>
  <Paragraphs>277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1_Тема Office</vt:lpstr>
      <vt:lpstr>Слайд 1</vt:lpstr>
      <vt:lpstr>Розничные цены на природный газ для населения по ПФО (приготовление пищи и нагрев воды с использованием     газовой    плиты  (в отсутствие    других    направлений  использования газа), руб./куб.м. (с учетом НДС)</vt:lpstr>
      <vt:lpstr>Тарифы на электрическую энергию для населения, проживающего в городских населенных пунктах в домах со стационарными и газовыми плитами и приравненные к населению группы потребителей, руб./КВт.ч  (одноставочный, с учетом НДС)</vt:lpstr>
      <vt:lpstr>Тарифы на электрическую энергию для населения, проживающего в сельских населенных пунктах, руб./КВт.ч (одноставочный, с учетом НДС)</vt:lpstr>
      <vt:lpstr>Единые (котловые) тарифы на услуги по передаче электрической  энергии для населения по ПФО, (одноставочный тариф)  руб./кВт.ч (без учета НДС)</vt:lpstr>
      <vt:lpstr>Слайд 6</vt:lpstr>
      <vt:lpstr>Средневзвешенные тарифы на тепловую энергию (комбинированная и некомбинированная выработка), для населения по ПФО,  руб./Гкал. (с учетом НДС)</vt:lpstr>
      <vt:lpstr>Средневзвешенные тарифы на тепловую энергию, производимую  в комбинированной выработке, поставляемую населению по ПФО, руб./Гкал. (с учетом НДС)</vt:lpstr>
      <vt:lpstr>Средневзвешенные тарифы на тепловую энергию, производимую  в некомбинированном режиме, поставляемую населению по ПФО, руб./Гкал. (с учетом НДС)</vt:lpstr>
      <vt:lpstr>Тарифы на тепловую энергию, поставляемую населению, по крупным муниципальным образованиям региона, руб./Гкал. (с НДС) </vt:lpstr>
      <vt:lpstr>Средневзвешенные тарифы  на тепловую  энергию в комбинированной выработке  для потребителей, оплачивающих производство  и передачу тепловой энергии  руб./Гкал. (без учета НДС)</vt:lpstr>
      <vt:lpstr>Средневзвешенные тарифы на производство тепловой энергии в комбинированной  выработке, для прочих потребителей по ПФО, руб./Гкал. (без учета НДС)</vt:lpstr>
      <vt:lpstr>Средневзвешенные тарифы на производство тепловой  энергии в некомбинированной выработке для потребителей (включая население),  руб./Гкал. (без учета НДС)</vt:lpstr>
      <vt:lpstr>Средневзвешенный тариф на питьевую воду в регионах ПФО, руб./куб.м. (без учета НДС)</vt:lpstr>
      <vt:lpstr>Средневзвешенные тарифы на водоснабжение для населения  в регионах ПФО, руб./куб.м. (с учетом НДС)</vt:lpstr>
      <vt:lpstr>Средневзвешенные тарифы на техническую воду в регионах ПФО, руб./куб.м. (с учетом НДС)</vt:lpstr>
      <vt:lpstr>Тарифы на питьевую воду для населения, по крупным муниципальным образованиям региона, руб./куб.м (с НДС)</vt:lpstr>
      <vt:lpstr>Средневзвешенные тарифы на водоотведение в регионах ПФО, руб./куб.м. (без учета НДС)</vt:lpstr>
      <vt:lpstr>Средневзвешенные тарифы на водоотведение для населения в регионах ПФО, руб./куб.м. (с учетом НДС)</vt:lpstr>
      <vt:lpstr>Тарифы на водоотведение для населения, по крупным муниципальным образованиям региона, руб./куб.м. (с НДС)</vt:lpstr>
      <vt:lpstr>Средневзвешенный предельный  тариф на захоронение твердых коммунальных отходов в регионах ПФО, руб./куб.м. (без учета НДС)</vt:lpstr>
      <vt:lpstr>Тарифы на захоронение твёрдых коммунальных отходов по, по крупным муниципальным образованиям субъектов ПФО, руб./куб.м. (без НДС)</vt:lpstr>
      <vt:lpstr>Действующие тарифы на проезд пассажиров городским транспортом  общего пользования  в регионах ПФО в 2019 году (руб.)</vt:lpstr>
      <vt:lpstr>Установленный индекс изменения размера платы граждан за коммунальные услуги в среднем по субъектам ПФО</vt:lpstr>
      <vt:lpstr>Инвестиционная деятельность регулируемых организаций  в субъектах ПФО на 01.01.2019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Цена на газ для населения по ПФО,  руб./куб.м. (с учетом НДС)</dc:title>
  <dc:creator>Мухамадеева Диана Ильдаровна</dc:creator>
  <cp:lastModifiedBy>Литвинов</cp:lastModifiedBy>
  <cp:revision>443</cp:revision>
  <cp:lastPrinted>2019-02-13T13:58:43Z</cp:lastPrinted>
  <dcterms:created xsi:type="dcterms:W3CDTF">2016-01-20T07:36:14Z</dcterms:created>
  <dcterms:modified xsi:type="dcterms:W3CDTF">2019-10-25T09:10:54Z</dcterms:modified>
</cp:coreProperties>
</file>